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6" roundtripDataSignature="AMtx7miPrvKXPq6r73Tr4AyO2i6foKJK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What?</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Who?</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Chika-chika</a:t>
            </a:r>
            <a:endParaRPr sz="1050">
              <a:solidFill>
                <a:srgbClr val="202124"/>
              </a:solidFill>
              <a:highlight>
                <a:srgbClr val="FFFFFF"/>
              </a:highlight>
            </a:endParaRPr>
          </a:p>
          <a:p>
            <a:pPr indent="0" lvl="0" marL="0" rtl="0" algn="l">
              <a:lnSpc>
                <a:spcPct val="100000"/>
              </a:lnSpc>
              <a:spcBef>
                <a:spcPts val="0"/>
              </a:spcBef>
              <a:spcAft>
                <a:spcPts val="0"/>
              </a:spcAft>
              <a:buSzPts val="1100"/>
              <a:buNone/>
            </a:pPr>
            <a:r>
              <a:rPr lang="es" sz="1050">
                <a:solidFill>
                  <a:srgbClr val="202124"/>
                </a:solidFill>
                <a:highlight>
                  <a:srgbClr val="FFFFFF"/>
                </a:highlight>
              </a:rPr>
              <a:t>Slim Shady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e76d99ad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2e76d99ad3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f25f9ac3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2f25f9ac31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f25f9ac3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2f25f9ac31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2f584298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2f584298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f584298a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2f584298a2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f584298a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2f584298a2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f584298a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2f584298a2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2f584298a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2f584298a2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f25f9ac3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2f25f9ac31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2f25f9ac3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2f25f9ac3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f25f9ac3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2f25f9ac31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e76d99ad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2e76d99ad3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f584298a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2f584298a2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f57664f0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2f57664f0c_2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e76d99ad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2e76d99ad3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4" name="Shape 54"/>
        <p:cNvGrpSpPr/>
        <p:nvPr/>
      </p:nvGrpSpPr>
      <p:grpSpPr>
        <a:xfrm>
          <a:off x="0" y="0"/>
          <a:ext cx="0" cy="0"/>
          <a:chOff x="0" y="0"/>
          <a:chExt cx="0" cy="0"/>
        </a:xfrm>
      </p:grpSpPr>
      <p:grpSp>
        <p:nvGrpSpPr>
          <p:cNvPr id="55" name="Google Shape;55;g22f25f9ac31_0_98"/>
          <p:cNvGrpSpPr/>
          <p:nvPr/>
        </p:nvGrpSpPr>
        <p:grpSpPr>
          <a:xfrm>
            <a:off x="830394" y="1191277"/>
            <a:ext cx="745763" cy="45826"/>
            <a:chOff x="4580561" y="2589004"/>
            <a:chExt cx="1064464" cy="25200"/>
          </a:xfrm>
        </p:grpSpPr>
        <p:sp>
          <p:nvSpPr>
            <p:cNvPr id="56" name="Google Shape;56;g22f25f9ac31_0_9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g22f25f9ac31_0_9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g22f25f9ac31_0_9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59" name="Google Shape;59;g22f25f9ac31_0_9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0" name="Shape 60"/>
        <p:cNvGrpSpPr/>
        <p:nvPr/>
      </p:nvGrpSpPr>
      <p:grpSpPr>
        <a:xfrm>
          <a:off x="0" y="0"/>
          <a:ext cx="0" cy="0"/>
          <a:chOff x="0" y="0"/>
          <a:chExt cx="0" cy="0"/>
        </a:xfrm>
      </p:grpSpPr>
      <p:sp>
        <p:nvSpPr>
          <p:cNvPr id="61" name="Google Shape;61;g22f25f9ac31_0_10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 name="Google Shape;62;g22f25f9ac31_0_104"/>
          <p:cNvGrpSpPr/>
          <p:nvPr/>
        </p:nvGrpSpPr>
        <p:grpSpPr>
          <a:xfrm>
            <a:off x="830394" y="1191277"/>
            <a:ext cx="745763" cy="45826"/>
            <a:chOff x="4580561" y="2589004"/>
            <a:chExt cx="1064464" cy="25200"/>
          </a:xfrm>
        </p:grpSpPr>
        <p:sp>
          <p:nvSpPr>
            <p:cNvPr id="63" name="Google Shape;63;g22f25f9ac31_0_10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22f25f9ac31_0_10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g22f25f9ac31_0_104"/>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6" name="Google Shape;66;g22f25f9ac31_0_104"/>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67" name="Google Shape;67;g22f25f9ac31_0_10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g22f25f9ac31_0_11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 name="Google Shape;70;g22f25f9ac31_0_112"/>
          <p:cNvGrpSpPr/>
          <p:nvPr/>
        </p:nvGrpSpPr>
        <p:grpSpPr>
          <a:xfrm>
            <a:off x="830394" y="1191277"/>
            <a:ext cx="745763" cy="45826"/>
            <a:chOff x="4580561" y="2589004"/>
            <a:chExt cx="1064464" cy="25200"/>
          </a:xfrm>
        </p:grpSpPr>
        <p:sp>
          <p:nvSpPr>
            <p:cNvPr id="71" name="Google Shape;71;g22f25f9ac31_0_1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22f25f9ac31_0_1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g22f25f9ac31_0_112"/>
          <p:cNvSpPr txBox="1"/>
          <p:nvPr>
            <p:ph type="title"/>
          </p:nvPr>
        </p:nvSpPr>
        <p:spPr>
          <a:xfrm>
            <a:off x="729450" y="571925"/>
            <a:ext cx="7688700" cy="535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74" name="Google Shape;74;g22f25f9ac31_0_112"/>
          <p:cNvSpPr txBox="1"/>
          <p:nvPr>
            <p:ph idx="1" type="body"/>
          </p:nvPr>
        </p:nvSpPr>
        <p:spPr>
          <a:xfrm>
            <a:off x="729450" y="1321200"/>
            <a:ext cx="7688700" cy="34287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75" name="Google Shape;75;g22f25f9ac31_0_1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g22f25f9ac31_0_1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g22f25f9ac31_0_120"/>
          <p:cNvGrpSpPr/>
          <p:nvPr/>
        </p:nvGrpSpPr>
        <p:grpSpPr>
          <a:xfrm>
            <a:off x="830394" y="1191277"/>
            <a:ext cx="745763" cy="45826"/>
            <a:chOff x="4580561" y="2589004"/>
            <a:chExt cx="1064464" cy="25200"/>
          </a:xfrm>
        </p:grpSpPr>
        <p:sp>
          <p:nvSpPr>
            <p:cNvPr id="79" name="Google Shape;79;g22f25f9ac31_0_1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22f25f9ac31_0_1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g22f25f9ac31_0_120"/>
          <p:cNvSpPr txBox="1"/>
          <p:nvPr>
            <p:ph type="title"/>
          </p:nvPr>
        </p:nvSpPr>
        <p:spPr>
          <a:xfrm>
            <a:off x="727800" y="571925"/>
            <a:ext cx="7688400" cy="535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82" name="Google Shape;82;g22f25f9ac31_0_120"/>
          <p:cNvSpPr txBox="1"/>
          <p:nvPr>
            <p:ph idx="1" type="body"/>
          </p:nvPr>
        </p:nvSpPr>
        <p:spPr>
          <a:xfrm>
            <a:off x="729325" y="1237075"/>
            <a:ext cx="3774300" cy="35127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83" name="Google Shape;83;g22f25f9ac31_0_120"/>
          <p:cNvSpPr txBox="1"/>
          <p:nvPr>
            <p:ph idx="2" type="body"/>
          </p:nvPr>
        </p:nvSpPr>
        <p:spPr>
          <a:xfrm>
            <a:off x="4643600" y="1237075"/>
            <a:ext cx="3774300" cy="35127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84" name="Google Shape;84;g22f25f9ac31_0_1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g22f25f9ac31_0_1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 name="Google Shape;87;g22f25f9ac31_0_129"/>
          <p:cNvGrpSpPr/>
          <p:nvPr/>
        </p:nvGrpSpPr>
        <p:grpSpPr>
          <a:xfrm>
            <a:off x="830394" y="1191277"/>
            <a:ext cx="745763" cy="45826"/>
            <a:chOff x="4580561" y="2589004"/>
            <a:chExt cx="1064464" cy="25200"/>
          </a:xfrm>
        </p:grpSpPr>
        <p:sp>
          <p:nvSpPr>
            <p:cNvPr id="88" name="Google Shape;88;g22f25f9ac31_0_1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22f25f9ac31_0_1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 name="Google Shape;90;g22f25f9ac31_0_129"/>
          <p:cNvSpPr txBox="1"/>
          <p:nvPr>
            <p:ph type="title"/>
          </p:nvPr>
        </p:nvSpPr>
        <p:spPr>
          <a:xfrm>
            <a:off x="727800" y="571925"/>
            <a:ext cx="7688400" cy="535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91" name="Google Shape;91;g22f25f9ac31_0_1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g22f25f9ac31_0_13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g22f25f9ac31_0_136"/>
          <p:cNvGrpSpPr/>
          <p:nvPr/>
        </p:nvGrpSpPr>
        <p:grpSpPr>
          <a:xfrm>
            <a:off x="830394" y="1191277"/>
            <a:ext cx="745763" cy="45826"/>
            <a:chOff x="4580561" y="2589004"/>
            <a:chExt cx="1064464" cy="25200"/>
          </a:xfrm>
        </p:grpSpPr>
        <p:sp>
          <p:nvSpPr>
            <p:cNvPr id="95" name="Google Shape;95;g22f25f9ac31_0_1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22f25f9ac31_0_1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g22f25f9ac31_0_136"/>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98" name="Google Shape;98;g22f25f9ac31_0_136"/>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99" name="Google Shape;99;g22f25f9ac31_0_1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g22f25f9ac31_0_144"/>
          <p:cNvGrpSpPr/>
          <p:nvPr/>
        </p:nvGrpSpPr>
        <p:grpSpPr>
          <a:xfrm>
            <a:off x="830394" y="4169151"/>
            <a:ext cx="745763" cy="45826"/>
            <a:chOff x="4580561" y="2589004"/>
            <a:chExt cx="1064464" cy="25200"/>
          </a:xfrm>
        </p:grpSpPr>
        <p:sp>
          <p:nvSpPr>
            <p:cNvPr id="102" name="Google Shape;102;g22f25f9ac31_0_14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22f25f9ac31_0_14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g22f25f9ac31_0_14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05" name="Google Shape;105;g22f25f9ac31_0_1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g22f25f9ac31_0_15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g22f25f9ac31_0_150"/>
          <p:cNvGrpSpPr/>
          <p:nvPr/>
        </p:nvGrpSpPr>
        <p:grpSpPr>
          <a:xfrm>
            <a:off x="830394" y="1191277"/>
            <a:ext cx="745763" cy="45826"/>
            <a:chOff x="4580561" y="2589004"/>
            <a:chExt cx="1064464" cy="25200"/>
          </a:xfrm>
        </p:grpSpPr>
        <p:sp>
          <p:nvSpPr>
            <p:cNvPr id="109" name="Google Shape;109;g22f25f9ac31_0_1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22f25f9ac31_0_15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g22f25f9ac31_0_15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112" name="Google Shape;112;g22f25f9ac31_0_150"/>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113" name="Google Shape;113;g22f25f9ac31_0_150"/>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14" name="Google Shape;114;g22f25f9ac31_0_1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g22f25f9ac31_0_15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300"/>
              <a:buNone/>
              <a:defRPr/>
            </a:lvl1pPr>
          </a:lstStyle>
          <a:p/>
        </p:txBody>
      </p:sp>
      <p:sp>
        <p:nvSpPr>
          <p:cNvPr id="117" name="Google Shape;117;g22f25f9ac31_0_1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g22f25f9ac31_0_162"/>
          <p:cNvGrpSpPr/>
          <p:nvPr/>
        </p:nvGrpSpPr>
        <p:grpSpPr>
          <a:xfrm>
            <a:off x="830394" y="4169151"/>
            <a:ext cx="745763" cy="45826"/>
            <a:chOff x="4580561" y="2589004"/>
            <a:chExt cx="1064464" cy="25200"/>
          </a:xfrm>
        </p:grpSpPr>
        <p:sp>
          <p:nvSpPr>
            <p:cNvPr id="120" name="Google Shape;120;g22f25f9ac31_0_16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22f25f9ac31_0_16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22f25f9ac31_0_162"/>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8000"/>
              <a:buNone/>
              <a:defRPr sz="8000">
                <a:solidFill>
                  <a:schemeClr val="lt1"/>
                </a:solidFill>
              </a:defRPr>
            </a:lvl1pPr>
            <a:lvl2pPr lvl="1" rtl="0" algn="l">
              <a:lnSpc>
                <a:spcPct val="100000"/>
              </a:lnSpc>
              <a:spcBef>
                <a:spcPts val="0"/>
              </a:spcBef>
              <a:spcAft>
                <a:spcPts val="0"/>
              </a:spcAft>
              <a:buClr>
                <a:schemeClr val="lt1"/>
              </a:buClr>
              <a:buSzPts val="8000"/>
              <a:buNone/>
              <a:defRPr sz="8000">
                <a:solidFill>
                  <a:schemeClr val="lt1"/>
                </a:solidFill>
              </a:defRPr>
            </a:lvl2pPr>
            <a:lvl3pPr lvl="2" rtl="0" algn="l">
              <a:lnSpc>
                <a:spcPct val="100000"/>
              </a:lnSpc>
              <a:spcBef>
                <a:spcPts val="0"/>
              </a:spcBef>
              <a:spcAft>
                <a:spcPts val="0"/>
              </a:spcAft>
              <a:buClr>
                <a:schemeClr val="lt1"/>
              </a:buClr>
              <a:buSzPts val="8000"/>
              <a:buNone/>
              <a:defRPr sz="8000">
                <a:solidFill>
                  <a:schemeClr val="lt1"/>
                </a:solidFill>
              </a:defRPr>
            </a:lvl3pPr>
            <a:lvl4pPr lvl="3" rtl="0" algn="l">
              <a:lnSpc>
                <a:spcPct val="100000"/>
              </a:lnSpc>
              <a:spcBef>
                <a:spcPts val="0"/>
              </a:spcBef>
              <a:spcAft>
                <a:spcPts val="0"/>
              </a:spcAft>
              <a:buClr>
                <a:schemeClr val="lt1"/>
              </a:buClr>
              <a:buSzPts val="8000"/>
              <a:buNone/>
              <a:defRPr sz="8000">
                <a:solidFill>
                  <a:schemeClr val="lt1"/>
                </a:solidFill>
              </a:defRPr>
            </a:lvl4pPr>
            <a:lvl5pPr lvl="4" rtl="0" algn="l">
              <a:lnSpc>
                <a:spcPct val="100000"/>
              </a:lnSpc>
              <a:spcBef>
                <a:spcPts val="0"/>
              </a:spcBef>
              <a:spcAft>
                <a:spcPts val="0"/>
              </a:spcAft>
              <a:buClr>
                <a:schemeClr val="lt1"/>
              </a:buClr>
              <a:buSzPts val="8000"/>
              <a:buNone/>
              <a:defRPr sz="8000">
                <a:solidFill>
                  <a:schemeClr val="lt1"/>
                </a:solidFill>
              </a:defRPr>
            </a:lvl5pPr>
            <a:lvl6pPr lvl="5" rtl="0" algn="l">
              <a:lnSpc>
                <a:spcPct val="100000"/>
              </a:lnSpc>
              <a:spcBef>
                <a:spcPts val="0"/>
              </a:spcBef>
              <a:spcAft>
                <a:spcPts val="0"/>
              </a:spcAft>
              <a:buClr>
                <a:schemeClr val="lt1"/>
              </a:buClr>
              <a:buSzPts val="8000"/>
              <a:buNone/>
              <a:defRPr sz="8000">
                <a:solidFill>
                  <a:schemeClr val="lt1"/>
                </a:solidFill>
              </a:defRPr>
            </a:lvl6pPr>
            <a:lvl7pPr lvl="6" rtl="0" algn="l">
              <a:lnSpc>
                <a:spcPct val="100000"/>
              </a:lnSpc>
              <a:spcBef>
                <a:spcPts val="0"/>
              </a:spcBef>
              <a:spcAft>
                <a:spcPts val="0"/>
              </a:spcAft>
              <a:buClr>
                <a:schemeClr val="lt1"/>
              </a:buClr>
              <a:buSzPts val="8000"/>
              <a:buNone/>
              <a:defRPr sz="8000">
                <a:solidFill>
                  <a:schemeClr val="lt1"/>
                </a:solidFill>
              </a:defRPr>
            </a:lvl7pPr>
            <a:lvl8pPr lvl="7" rtl="0" algn="l">
              <a:lnSpc>
                <a:spcPct val="100000"/>
              </a:lnSpc>
              <a:spcBef>
                <a:spcPts val="0"/>
              </a:spcBef>
              <a:spcAft>
                <a:spcPts val="0"/>
              </a:spcAft>
              <a:buClr>
                <a:schemeClr val="lt1"/>
              </a:buClr>
              <a:buSzPts val="8000"/>
              <a:buNone/>
              <a:defRPr sz="8000">
                <a:solidFill>
                  <a:schemeClr val="lt1"/>
                </a:solidFill>
              </a:defRPr>
            </a:lvl8pPr>
            <a:lvl9pPr lvl="8" rtl="0"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3" name="Google Shape;123;g22f25f9ac31_0_162"/>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Clr>
                <a:schemeClr val="lt1"/>
              </a:buClr>
              <a:buSzPts val="1300"/>
              <a:buChar char="●"/>
              <a:defRPr>
                <a:solidFill>
                  <a:schemeClr val="lt1"/>
                </a:solidFill>
              </a:defRPr>
            </a:lvl1pPr>
            <a:lvl2pPr indent="-298450" lvl="1" marL="914400" rtl="0" algn="l">
              <a:lnSpc>
                <a:spcPct val="115000"/>
              </a:lnSpc>
              <a:spcBef>
                <a:spcPts val="0"/>
              </a:spcBef>
              <a:spcAft>
                <a:spcPts val="0"/>
              </a:spcAft>
              <a:buClr>
                <a:schemeClr val="lt1"/>
              </a:buClr>
              <a:buSzPts val="1100"/>
              <a:buChar char="○"/>
              <a:defRPr>
                <a:solidFill>
                  <a:schemeClr val="lt1"/>
                </a:solidFill>
              </a:defRPr>
            </a:lvl2pPr>
            <a:lvl3pPr indent="-298450" lvl="2" marL="1371600" rtl="0" algn="l">
              <a:lnSpc>
                <a:spcPct val="115000"/>
              </a:lnSpc>
              <a:spcBef>
                <a:spcPts val="0"/>
              </a:spcBef>
              <a:spcAft>
                <a:spcPts val="0"/>
              </a:spcAft>
              <a:buClr>
                <a:schemeClr val="lt1"/>
              </a:buClr>
              <a:buSzPts val="1100"/>
              <a:buChar char="■"/>
              <a:defRPr>
                <a:solidFill>
                  <a:schemeClr val="lt1"/>
                </a:solidFill>
              </a:defRPr>
            </a:lvl3pPr>
            <a:lvl4pPr indent="-298450" lvl="3" marL="1828800" rtl="0" algn="l">
              <a:lnSpc>
                <a:spcPct val="115000"/>
              </a:lnSpc>
              <a:spcBef>
                <a:spcPts val="0"/>
              </a:spcBef>
              <a:spcAft>
                <a:spcPts val="0"/>
              </a:spcAft>
              <a:buClr>
                <a:schemeClr val="lt1"/>
              </a:buClr>
              <a:buSzPts val="1100"/>
              <a:buChar char="●"/>
              <a:defRPr>
                <a:solidFill>
                  <a:schemeClr val="lt1"/>
                </a:solidFill>
              </a:defRPr>
            </a:lvl4pPr>
            <a:lvl5pPr indent="-298450" lvl="4" marL="2286000" rtl="0" algn="l">
              <a:lnSpc>
                <a:spcPct val="115000"/>
              </a:lnSpc>
              <a:spcBef>
                <a:spcPts val="0"/>
              </a:spcBef>
              <a:spcAft>
                <a:spcPts val="0"/>
              </a:spcAft>
              <a:buClr>
                <a:schemeClr val="lt1"/>
              </a:buClr>
              <a:buSzPts val="1100"/>
              <a:buChar char="○"/>
              <a:defRPr>
                <a:solidFill>
                  <a:schemeClr val="lt1"/>
                </a:solidFill>
              </a:defRPr>
            </a:lvl5pPr>
            <a:lvl6pPr indent="-298450" lvl="5" marL="2743200" rtl="0" algn="l">
              <a:lnSpc>
                <a:spcPct val="115000"/>
              </a:lnSpc>
              <a:spcBef>
                <a:spcPts val="0"/>
              </a:spcBef>
              <a:spcAft>
                <a:spcPts val="0"/>
              </a:spcAft>
              <a:buClr>
                <a:schemeClr val="lt1"/>
              </a:buClr>
              <a:buSzPts val="1100"/>
              <a:buChar char="■"/>
              <a:defRPr>
                <a:solidFill>
                  <a:schemeClr val="lt1"/>
                </a:solidFill>
              </a:defRPr>
            </a:lvl6pPr>
            <a:lvl7pPr indent="-298450" lvl="6" marL="3200400" rtl="0" algn="l">
              <a:lnSpc>
                <a:spcPct val="115000"/>
              </a:lnSpc>
              <a:spcBef>
                <a:spcPts val="0"/>
              </a:spcBef>
              <a:spcAft>
                <a:spcPts val="0"/>
              </a:spcAft>
              <a:buClr>
                <a:schemeClr val="lt1"/>
              </a:buClr>
              <a:buSzPts val="1100"/>
              <a:buChar char="●"/>
              <a:defRPr>
                <a:solidFill>
                  <a:schemeClr val="lt1"/>
                </a:solidFill>
              </a:defRPr>
            </a:lvl7pPr>
            <a:lvl8pPr indent="-298450" lvl="7" marL="3657600" rtl="0" algn="l">
              <a:lnSpc>
                <a:spcPct val="115000"/>
              </a:lnSpc>
              <a:spcBef>
                <a:spcPts val="0"/>
              </a:spcBef>
              <a:spcAft>
                <a:spcPts val="0"/>
              </a:spcAft>
              <a:buClr>
                <a:schemeClr val="lt1"/>
              </a:buClr>
              <a:buSzPts val="1100"/>
              <a:buChar char="○"/>
              <a:defRPr>
                <a:solidFill>
                  <a:schemeClr val="lt1"/>
                </a:solidFill>
              </a:defRPr>
            </a:lvl8pPr>
            <a:lvl9pPr indent="-298450" lvl="8" marL="4114800" rtl="0" algn="l">
              <a:lnSpc>
                <a:spcPct val="115000"/>
              </a:lnSpc>
              <a:spcBef>
                <a:spcPts val="0"/>
              </a:spcBef>
              <a:spcAft>
                <a:spcPts val="0"/>
              </a:spcAft>
              <a:buClr>
                <a:schemeClr val="lt1"/>
              </a:buClr>
              <a:buSzPts val="1100"/>
              <a:buChar char="■"/>
              <a:defRPr>
                <a:solidFill>
                  <a:schemeClr val="lt1"/>
                </a:solidFill>
              </a:defRPr>
            </a:lvl9pPr>
          </a:lstStyle>
          <a:p/>
        </p:txBody>
      </p:sp>
      <p:sp>
        <p:nvSpPr>
          <p:cNvPr id="124" name="Google Shape;124;g22f25f9ac31_0_16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g22f25f9ac31_0_16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g22f25f9ac31_0_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52" name="Google Shape;52;g22f25f9ac31_0_9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3" name="Google Shape;53;g22f25f9ac31_0_9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6.gif"/><Relationship Id="rId5" Type="http://schemas.openxmlformats.org/officeDocument/2006/relationships/image" Target="../media/image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5.gif"/><Relationship Id="rId9" Type="http://schemas.openxmlformats.org/officeDocument/2006/relationships/image" Target="../media/image27.png"/><Relationship Id="rId5" Type="http://schemas.openxmlformats.org/officeDocument/2006/relationships/image" Target="../media/image7.gif"/><Relationship Id="rId6" Type="http://schemas.openxmlformats.org/officeDocument/2006/relationships/image" Target="../media/image13.png"/><Relationship Id="rId7" Type="http://schemas.openxmlformats.org/officeDocument/2006/relationships/image" Target="../media/image32.png"/><Relationship Id="rId8"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20.gif"/><Relationship Id="rId9"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9.gif"/><Relationship Id="rId7" Type="http://schemas.openxmlformats.org/officeDocument/2006/relationships/image" Target="../media/image26.png"/><Relationship Id="rId8" Type="http://schemas.openxmlformats.org/officeDocument/2006/relationships/image" Target="../media/image1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0.gif"/><Relationship Id="rId11" Type="http://schemas.openxmlformats.org/officeDocument/2006/relationships/image" Target="../media/image22.gif"/><Relationship Id="rId10" Type="http://schemas.openxmlformats.org/officeDocument/2006/relationships/image" Target="../media/image35.png"/><Relationship Id="rId9"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11.gif"/><Relationship Id="rId7" Type="http://schemas.openxmlformats.org/officeDocument/2006/relationships/image" Target="../media/image33.png"/><Relationship Id="rId8"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35.png"/><Relationship Id="rId5" Type="http://schemas.openxmlformats.org/officeDocument/2006/relationships/image" Target="../media/image22.gif"/><Relationship Id="rId6" Type="http://schemas.openxmlformats.org/officeDocument/2006/relationships/image" Target="../media/image17.gif"/><Relationship Id="rId7"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35.png"/><Relationship Id="rId11" Type="http://schemas.openxmlformats.org/officeDocument/2006/relationships/image" Target="../media/image31.gif"/><Relationship Id="rId10" Type="http://schemas.openxmlformats.org/officeDocument/2006/relationships/image" Target="../media/image24.png"/><Relationship Id="rId9" Type="http://schemas.openxmlformats.org/officeDocument/2006/relationships/image" Target="../media/image23.png"/><Relationship Id="rId5" Type="http://schemas.openxmlformats.org/officeDocument/2006/relationships/image" Target="../media/image22.gif"/><Relationship Id="rId6" Type="http://schemas.openxmlformats.org/officeDocument/2006/relationships/image" Target="../media/image25.gif"/><Relationship Id="rId7" Type="http://schemas.openxmlformats.org/officeDocument/2006/relationships/image" Target="../media/image21.png"/><Relationship Id="rId8" Type="http://schemas.openxmlformats.org/officeDocument/2006/relationships/image" Target="../media/image2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6.png"/><Relationship Id="rId5" Type="http://schemas.openxmlformats.org/officeDocument/2006/relationships/image" Target="../media/image30.png"/><Relationship Id="rId6"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
          <p:cNvSpPr txBox="1"/>
          <p:nvPr>
            <p:ph type="ctrTitle"/>
          </p:nvPr>
        </p:nvSpPr>
        <p:spPr>
          <a:xfrm>
            <a:off x="1362102" y="756800"/>
            <a:ext cx="64809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990"/>
              <a:buNone/>
            </a:pPr>
            <a:r>
              <a:rPr lang="es" sz="3805"/>
              <a:t>M5 – Visual Recognition</a:t>
            </a:r>
            <a:endParaRPr sz="3805"/>
          </a:p>
          <a:p>
            <a:pPr indent="0" lvl="0" marL="0" rtl="0" algn="ctr">
              <a:lnSpc>
                <a:spcPct val="100000"/>
              </a:lnSpc>
              <a:spcBef>
                <a:spcPts val="0"/>
              </a:spcBef>
              <a:spcAft>
                <a:spcPts val="0"/>
              </a:spcAft>
              <a:buSzPts val="990"/>
              <a:buNone/>
            </a:pPr>
            <a:r>
              <a:t/>
            </a:r>
            <a:endParaRPr sz="2004"/>
          </a:p>
        </p:txBody>
      </p:sp>
      <p:sp>
        <p:nvSpPr>
          <p:cNvPr id="132" name="Google Shape;132;p1"/>
          <p:cNvSpPr txBox="1"/>
          <p:nvPr>
            <p:ph idx="1" type="subTitle"/>
          </p:nvPr>
        </p:nvSpPr>
        <p:spPr>
          <a:xfrm>
            <a:off x="311700" y="2986825"/>
            <a:ext cx="8520600" cy="20010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018"/>
              <a:buFont typeface="Arial"/>
              <a:buNone/>
            </a:pPr>
            <a:r>
              <a:rPr lang="es" sz="1667">
                <a:solidFill>
                  <a:schemeClr val="dk1"/>
                </a:solidFill>
              </a:rPr>
              <a:t>Project: GAN</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b="1" lang="es" sz="1667">
                <a:solidFill>
                  <a:schemeClr val="dk1"/>
                </a:solidFill>
              </a:rPr>
              <a:t>Members</a:t>
            </a:r>
            <a:r>
              <a:rPr b="1" lang="es" sz="1667">
                <a:solidFill>
                  <a:schemeClr val="dk1"/>
                </a:solidFill>
              </a:rPr>
              <a:t>: Guillem Capellera, Johnny Núñez, </a:t>
            </a:r>
            <a:r>
              <a:rPr b="1" lang="es" sz="1667">
                <a:solidFill>
                  <a:schemeClr val="dk1"/>
                </a:solidFill>
              </a:rPr>
              <a:t>Anna Oliveras</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lang="es" sz="1667">
                <a:solidFill>
                  <a:schemeClr val="dk1"/>
                </a:solidFill>
              </a:rPr>
              <a:t>​</a:t>
            </a:r>
            <a:endParaRPr sz="1667">
              <a:solidFill>
                <a:schemeClr val="dk1"/>
              </a:solidFill>
            </a:endParaRPr>
          </a:p>
          <a:p>
            <a:pPr indent="0" lvl="0" marL="0" rtl="0" algn="ctr">
              <a:lnSpc>
                <a:spcPct val="100000"/>
              </a:lnSpc>
              <a:spcBef>
                <a:spcPts val="0"/>
              </a:spcBef>
              <a:spcAft>
                <a:spcPts val="0"/>
              </a:spcAft>
              <a:buSzPts val="1018"/>
              <a:buNone/>
            </a:pPr>
            <a:r>
              <a:t/>
            </a:r>
            <a:endParaRPr sz="2590"/>
          </a:p>
        </p:txBody>
      </p:sp>
      <p:pic>
        <p:nvPicPr>
          <p:cNvPr id="133" name="Google Shape;133;p1"/>
          <p:cNvPicPr preferRelativeResize="0"/>
          <p:nvPr/>
        </p:nvPicPr>
        <p:blipFill rotWithShape="1">
          <a:blip r:embed="rId3">
            <a:alphaModFix/>
          </a:blip>
          <a:srcRect b="0" l="0" r="0" t="9934"/>
          <a:stretch/>
        </p:blipFill>
        <p:spPr>
          <a:xfrm>
            <a:off x="0" y="0"/>
            <a:ext cx="2988650" cy="963575"/>
          </a:xfrm>
          <a:prstGeom prst="rect">
            <a:avLst/>
          </a:prstGeom>
          <a:noFill/>
          <a:ln>
            <a:noFill/>
          </a:ln>
        </p:spPr>
      </p:pic>
      <p:pic>
        <p:nvPicPr>
          <p:cNvPr id="134" name="Google Shape;134;p1"/>
          <p:cNvPicPr preferRelativeResize="0"/>
          <p:nvPr/>
        </p:nvPicPr>
        <p:blipFill rotWithShape="1">
          <a:blip r:embed="rId4">
            <a:alphaModFix/>
          </a:blip>
          <a:srcRect b="0" l="0" r="0" t="0"/>
          <a:stretch/>
        </p:blipFill>
        <p:spPr>
          <a:xfrm>
            <a:off x="0" y="4935825"/>
            <a:ext cx="8307276" cy="207675"/>
          </a:xfrm>
          <a:prstGeom prst="rect">
            <a:avLst/>
          </a:prstGeom>
          <a:noFill/>
          <a:ln>
            <a:noFill/>
          </a:ln>
        </p:spPr>
      </p:pic>
      <p:sp>
        <p:nvSpPr>
          <p:cNvPr id="135" name="Google Shape;135;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2e76d99ad3_1_22"/>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2: Learning Rate &amp; Step Learning Rate Scheduler</a:t>
            </a:r>
            <a:endParaRPr>
              <a:solidFill>
                <a:schemeClr val="accent5"/>
              </a:solidFill>
            </a:endParaRPr>
          </a:p>
        </p:txBody>
      </p:sp>
      <p:pic>
        <p:nvPicPr>
          <p:cNvPr id="217" name="Google Shape;217;g22e76d99ad3_1_2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18" name="Google Shape;218;g22e76d99ad3_1_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19" name="Google Shape;219;g22e76d99ad3_1_22"/>
          <p:cNvSpPr/>
          <p:nvPr/>
        </p:nvSpPr>
        <p:spPr>
          <a:xfrm>
            <a:off x="1838950" y="594325"/>
            <a:ext cx="1383000" cy="250800"/>
          </a:xfrm>
          <a:prstGeom prst="roundRect">
            <a:avLst>
              <a:gd fmla="val 16667" name="adj"/>
            </a:avLst>
          </a:prstGeom>
          <a:solidFill>
            <a:srgbClr val="B6D7A8"/>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Step LR increase</a:t>
            </a:r>
            <a:endParaRPr sz="1200"/>
          </a:p>
        </p:txBody>
      </p:sp>
      <p:pic>
        <p:nvPicPr>
          <p:cNvPr id="220" name="Google Shape;220;g22e76d99ad3_1_22"/>
          <p:cNvPicPr preferRelativeResize="0"/>
          <p:nvPr/>
        </p:nvPicPr>
        <p:blipFill>
          <a:blip r:embed="rId4">
            <a:alphaModFix/>
          </a:blip>
          <a:stretch>
            <a:fillRect/>
          </a:stretch>
        </p:blipFill>
        <p:spPr>
          <a:xfrm>
            <a:off x="4572000" y="926025"/>
            <a:ext cx="4279599" cy="3209700"/>
          </a:xfrm>
          <a:prstGeom prst="rect">
            <a:avLst/>
          </a:prstGeom>
          <a:noFill/>
          <a:ln>
            <a:noFill/>
          </a:ln>
        </p:spPr>
      </p:pic>
      <p:sp>
        <p:nvSpPr>
          <p:cNvPr id="221" name="Google Shape;221;g22e76d99ad3_1_22"/>
          <p:cNvSpPr txBox="1"/>
          <p:nvPr/>
        </p:nvSpPr>
        <p:spPr>
          <a:xfrm>
            <a:off x="458450" y="4069825"/>
            <a:ext cx="8094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First we tested different learning rates but then we decided to use a LR scheduler to help the convergence. The LR used for the schedulers is 10</a:t>
            </a:r>
            <a:r>
              <a:rPr baseline="30000" lang="es" sz="1100">
                <a:solidFill>
                  <a:schemeClr val="dk1"/>
                </a:solidFill>
              </a:rPr>
              <a:t>-3</a:t>
            </a:r>
            <a:r>
              <a:rPr lang="es" sz="1100">
                <a:solidFill>
                  <a:schemeClr val="dk1"/>
                </a:solidFill>
              </a:rPr>
              <a:t>. As expected, increasing the learning rate produces instability. Lowing</a:t>
            </a:r>
            <a:r>
              <a:rPr lang="es" sz="1100">
                <a:solidFill>
                  <a:schemeClr val="dk1"/>
                </a:solidFill>
              </a:rPr>
              <a:t> the learning rate produces more stability on the final epochs.</a:t>
            </a:r>
            <a:endParaRPr sz="1100">
              <a:solidFill>
                <a:schemeClr val="dk1"/>
              </a:solidFill>
            </a:endParaRPr>
          </a:p>
          <a:p>
            <a:pPr indent="0" lvl="0" marL="0" rtl="0" algn="l">
              <a:spcBef>
                <a:spcPts val="0"/>
              </a:spcBef>
              <a:spcAft>
                <a:spcPts val="0"/>
              </a:spcAft>
              <a:buNone/>
            </a:pPr>
            <a:r>
              <a:rPr lang="es" sz="1100">
                <a:solidFill>
                  <a:schemeClr val="dk1"/>
                </a:solidFill>
              </a:rPr>
              <a:t>*Note that we implemented the </a:t>
            </a:r>
            <a:r>
              <a:rPr lang="es" sz="1100">
                <a:solidFill>
                  <a:schemeClr val="dk1"/>
                </a:solidFill>
              </a:rPr>
              <a:t>scheduler</a:t>
            </a:r>
            <a:r>
              <a:rPr lang="es" sz="1100">
                <a:solidFill>
                  <a:schemeClr val="dk1"/>
                </a:solidFill>
              </a:rPr>
              <a:t> since the </a:t>
            </a:r>
            <a:r>
              <a:rPr lang="es" sz="1100">
                <a:solidFill>
                  <a:schemeClr val="dk1"/>
                </a:solidFill>
              </a:rPr>
              <a:t>initial</a:t>
            </a:r>
            <a:r>
              <a:rPr lang="es" sz="1100">
                <a:solidFill>
                  <a:schemeClr val="dk1"/>
                </a:solidFill>
              </a:rPr>
              <a:t> tests, so here we are showing it for the normal distribution. </a:t>
            </a:r>
            <a:endParaRPr sz="1100">
              <a:solidFill>
                <a:schemeClr val="dk1"/>
              </a:solidFill>
            </a:endParaRPr>
          </a:p>
        </p:txBody>
      </p:sp>
      <p:pic>
        <p:nvPicPr>
          <p:cNvPr id="222" name="Google Shape;222;g22e76d99ad3_1_22"/>
          <p:cNvPicPr preferRelativeResize="0"/>
          <p:nvPr/>
        </p:nvPicPr>
        <p:blipFill>
          <a:blip r:embed="rId5">
            <a:alphaModFix/>
          </a:blip>
          <a:stretch>
            <a:fillRect/>
          </a:stretch>
        </p:blipFill>
        <p:spPr>
          <a:xfrm>
            <a:off x="311700" y="927500"/>
            <a:ext cx="4231899" cy="3173925"/>
          </a:xfrm>
          <a:prstGeom prst="rect">
            <a:avLst/>
          </a:prstGeom>
          <a:noFill/>
          <a:ln>
            <a:noFill/>
          </a:ln>
        </p:spPr>
      </p:pic>
      <p:sp>
        <p:nvSpPr>
          <p:cNvPr id="223" name="Google Shape;223;g22e76d99ad3_1_22"/>
          <p:cNvSpPr/>
          <p:nvPr/>
        </p:nvSpPr>
        <p:spPr>
          <a:xfrm>
            <a:off x="6020300" y="594325"/>
            <a:ext cx="1383000" cy="250800"/>
          </a:xfrm>
          <a:prstGeom prst="roundRect">
            <a:avLst>
              <a:gd fmla="val 16667" name="adj"/>
            </a:avLst>
          </a:prstGeom>
          <a:solidFill>
            <a:srgbClr val="B6D7A8"/>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Step LR decay</a:t>
            </a:r>
            <a:endParaRPr sz="1200"/>
          </a:p>
        </p:txBody>
      </p:sp>
      <p:sp>
        <p:nvSpPr>
          <p:cNvPr id="224" name="Google Shape;224;g22e76d99ad3_1_22"/>
          <p:cNvSpPr txBox="1"/>
          <p:nvPr/>
        </p:nvSpPr>
        <p:spPr>
          <a:xfrm>
            <a:off x="7178375" y="626925"/>
            <a:ext cx="19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2f25f9ac31_0_194"/>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2: Latent dimension</a:t>
            </a:r>
            <a:endParaRPr>
              <a:solidFill>
                <a:schemeClr val="accent5"/>
              </a:solidFill>
            </a:endParaRPr>
          </a:p>
        </p:txBody>
      </p:sp>
      <p:pic>
        <p:nvPicPr>
          <p:cNvPr id="230" name="Google Shape;230;g22f25f9ac31_0_194"/>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31" name="Google Shape;231;g22f25f9ac31_0_1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32" name="Google Shape;232;g22f25f9ac31_0_194"/>
          <p:cNvSpPr/>
          <p:nvPr/>
        </p:nvSpPr>
        <p:spPr>
          <a:xfrm>
            <a:off x="695950" y="518125"/>
            <a:ext cx="1383000" cy="250800"/>
          </a:xfrm>
          <a:prstGeom prst="roundRect">
            <a:avLst>
              <a:gd fmla="val 16667" name="adj"/>
            </a:avLst>
          </a:prstGeom>
          <a:solidFill>
            <a:srgbClr val="E0666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Dim 8 </a:t>
            </a:r>
            <a:endParaRPr sz="1200"/>
          </a:p>
        </p:txBody>
      </p:sp>
      <p:sp>
        <p:nvSpPr>
          <p:cNvPr id="233" name="Google Shape;233;g22f25f9ac31_0_194"/>
          <p:cNvSpPr/>
          <p:nvPr/>
        </p:nvSpPr>
        <p:spPr>
          <a:xfrm>
            <a:off x="6748125" y="518125"/>
            <a:ext cx="1383000" cy="250800"/>
          </a:xfrm>
          <a:prstGeom prst="roundRect">
            <a:avLst>
              <a:gd fmla="val 16667" name="adj"/>
            </a:avLst>
          </a:prstGeom>
          <a:solidFill>
            <a:srgbClr val="E0666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Dim 64</a:t>
            </a:r>
            <a:endParaRPr sz="1200"/>
          </a:p>
        </p:txBody>
      </p:sp>
      <p:sp>
        <p:nvSpPr>
          <p:cNvPr id="234" name="Google Shape;234;g22f25f9ac31_0_194"/>
          <p:cNvSpPr/>
          <p:nvPr/>
        </p:nvSpPr>
        <p:spPr>
          <a:xfrm>
            <a:off x="3734300" y="518125"/>
            <a:ext cx="1383000" cy="250800"/>
          </a:xfrm>
          <a:prstGeom prst="roundRect">
            <a:avLst>
              <a:gd fmla="val 16667" name="adj"/>
            </a:avLst>
          </a:prstGeom>
          <a:solidFill>
            <a:srgbClr val="B6D7A8"/>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Dim 24</a:t>
            </a:r>
            <a:endParaRPr sz="1200"/>
          </a:p>
        </p:txBody>
      </p:sp>
      <p:pic>
        <p:nvPicPr>
          <p:cNvPr id="235" name="Google Shape;235;g22f25f9ac31_0_194"/>
          <p:cNvPicPr preferRelativeResize="0"/>
          <p:nvPr/>
        </p:nvPicPr>
        <p:blipFill>
          <a:blip r:embed="rId4">
            <a:alphaModFix/>
          </a:blip>
          <a:stretch>
            <a:fillRect/>
          </a:stretch>
        </p:blipFill>
        <p:spPr>
          <a:xfrm>
            <a:off x="149475" y="848250"/>
            <a:ext cx="2412400" cy="1809306"/>
          </a:xfrm>
          <a:prstGeom prst="rect">
            <a:avLst/>
          </a:prstGeom>
          <a:noFill/>
          <a:ln>
            <a:noFill/>
          </a:ln>
        </p:spPr>
      </p:pic>
      <p:pic>
        <p:nvPicPr>
          <p:cNvPr id="236" name="Google Shape;236;g22f25f9ac31_0_194"/>
          <p:cNvPicPr preferRelativeResize="0"/>
          <p:nvPr/>
        </p:nvPicPr>
        <p:blipFill>
          <a:blip r:embed="rId5">
            <a:alphaModFix/>
          </a:blip>
          <a:stretch>
            <a:fillRect/>
          </a:stretch>
        </p:blipFill>
        <p:spPr>
          <a:xfrm>
            <a:off x="3151125" y="848250"/>
            <a:ext cx="2412400" cy="1809300"/>
          </a:xfrm>
          <a:prstGeom prst="rect">
            <a:avLst/>
          </a:prstGeom>
          <a:noFill/>
          <a:ln>
            <a:noFill/>
          </a:ln>
        </p:spPr>
      </p:pic>
      <p:sp>
        <p:nvSpPr>
          <p:cNvPr id="237" name="Google Shape;237;g22f25f9ac31_0_194"/>
          <p:cNvSpPr txBox="1"/>
          <p:nvPr/>
        </p:nvSpPr>
        <p:spPr>
          <a:xfrm>
            <a:off x="195350" y="4222350"/>
            <a:ext cx="87096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solidFill>
                  <a:schemeClr val="dk1"/>
                </a:solidFill>
              </a:rPr>
              <a:t>A </a:t>
            </a:r>
            <a:r>
              <a:rPr lang="es" sz="1200">
                <a:solidFill>
                  <a:schemeClr val="dk1"/>
                </a:solidFill>
              </a:rPr>
              <a:t>24</a:t>
            </a:r>
            <a:r>
              <a:rPr lang="es" sz="1200">
                <a:solidFill>
                  <a:schemeClr val="dk1"/>
                </a:solidFill>
              </a:rPr>
              <a:t>-dimensional latent space is well-suited to capture the complexity of the one-dimensional data you are working with. A </a:t>
            </a:r>
            <a:r>
              <a:rPr lang="es" sz="1200">
                <a:solidFill>
                  <a:schemeClr val="dk1"/>
                </a:solidFill>
              </a:rPr>
              <a:t>smaller</a:t>
            </a:r>
            <a:r>
              <a:rPr lang="es" sz="1200">
                <a:solidFill>
                  <a:schemeClr val="dk1"/>
                </a:solidFill>
              </a:rPr>
              <a:t> dimensionality, such as </a:t>
            </a:r>
            <a:r>
              <a:rPr lang="es" sz="1200">
                <a:solidFill>
                  <a:schemeClr val="dk1"/>
                </a:solidFill>
              </a:rPr>
              <a:t>8,</a:t>
            </a:r>
            <a:r>
              <a:rPr lang="es" sz="1200">
                <a:solidFill>
                  <a:schemeClr val="dk1"/>
                </a:solidFill>
              </a:rPr>
              <a:t> </a:t>
            </a:r>
            <a:r>
              <a:rPr lang="es" sz="1200">
                <a:solidFill>
                  <a:schemeClr val="dk1"/>
                </a:solidFill>
              </a:rPr>
              <a:t>may not provide enough flexibility to generate diverse samples, while a h</a:t>
            </a:r>
            <a:r>
              <a:rPr lang="es" sz="1200">
                <a:solidFill>
                  <a:schemeClr val="dk1"/>
                </a:solidFill>
              </a:rPr>
              <a:t>igher dimensionality, such as 64, may lead to mode collapse due to overfitting.</a:t>
            </a:r>
            <a:endParaRPr/>
          </a:p>
        </p:txBody>
      </p:sp>
      <p:pic>
        <p:nvPicPr>
          <p:cNvPr id="238" name="Google Shape;238;g22f25f9ac31_0_194"/>
          <p:cNvPicPr preferRelativeResize="0"/>
          <p:nvPr/>
        </p:nvPicPr>
        <p:blipFill>
          <a:blip r:embed="rId6">
            <a:alphaModFix/>
          </a:blip>
          <a:stretch>
            <a:fillRect/>
          </a:stretch>
        </p:blipFill>
        <p:spPr>
          <a:xfrm>
            <a:off x="448869" y="2733749"/>
            <a:ext cx="1789924" cy="1441176"/>
          </a:xfrm>
          <a:prstGeom prst="rect">
            <a:avLst/>
          </a:prstGeom>
          <a:noFill/>
          <a:ln>
            <a:noFill/>
          </a:ln>
        </p:spPr>
      </p:pic>
      <p:pic>
        <p:nvPicPr>
          <p:cNvPr id="239" name="Google Shape;239;g22f25f9ac31_0_194"/>
          <p:cNvPicPr preferRelativeResize="0"/>
          <p:nvPr/>
        </p:nvPicPr>
        <p:blipFill>
          <a:blip r:embed="rId7">
            <a:alphaModFix/>
          </a:blip>
          <a:stretch>
            <a:fillRect/>
          </a:stretch>
        </p:blipFill>
        <p:spPr>
          <a:xfrm>
            <a:off x="3564349" y="2733748"/>
            <a:ext cx="1749079" cy="1441174"/>
          </a:xfrm>
          <a:prstGeom prst="rect">
            <a:avLst/>
          </a:prstGeom>
          <a:noFill/>
          <a:ln>
            <a:noFill/>
          </a:ln>
        </p:spPr>
      </p:pic>
      <p:pic>
        <p:nvPicPr>
          <p:cNvPr id="240" name="Google Shape;240;g22f25f9ac31_0_194"/>
          <p:cNvPicPr preferRelativeResize="0"/>
          <p:nvPr/>
        </p:nvPicPr>
        <p:blipFill>
          <a:blip r:embed="rId8">
            <a:alphaModFix/>
          </a:blip>
          <a:stretch>
            <a:fillRect/>
          </a:stretch>
        </p:blipFill>
        <p:spPr>
          <a:xfrm>
            <a:off x="6196475" y="848265"/>
            <a:ext cx="2412400" cy="1809285"/>
          </a:xfrm>
          <a:prstGeom prst="rect">
            <a:avLst/>
          </a:prstGeom>
          <a:noFill/>
          <a:ln>
            <a:noFill/>
          </a:ln>
        </p:spPr>
      </p:pic>
      <p:pic>
        <p:nvPicPr>
          <p:cNvPr id="241" name="Google Shape;241;g22f25f9ac31_0_194"/>
          <p:cNvPicPr preferRelativeResize="0"/>
          <p:nvPr/>
        </p:nvPicPr>
        <p:blipFill>
          <a:blip r:embed="rId9">
            <a:alphaModFix/>
          </a:blip>
          <a:stretch>
            <a:fillRect/>
          </a:stretch>
        </p:blipFill>
        <p:spPr>
          <a:xfrm>
            <a:off x="6515800" y="2727388"/>
            <a:ext cx="1847652" cy="14925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g22f25f9ac31_0_20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47" name="Google Shape;247;g22f25f9ac31_0_2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48" name="Google Shape;248;g22f25f9ac31_0_205"/>
          <p:cNvSpPr/>
          <p:nvPr/>
        </p:nvSpPr>
        <p:spPr>
          <a:xfrm>
            <a:off x="924550" y="594325"/>
            <a:ext cx="1383000" cy="250800"/>
          </a:xfrm>
          <a:prstGeom prst="roundRect">
            <a:avLst>
              <a:gd fmla="val 16667" name="adj"/>
            </a:avLst>
          </a:prstGeom>
          <a:solidFill>
            <a:srgbClr val="E0666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128</a:t>
            </a:r>
            <a:endParaRPr sz="1200"/>
          </a:p>
        </p:txBody>
      </p:sp>
      <p:sp>
        <p:nvSpPr>
          <p:cNvPr id="249" name="Google Shape;249;g22f25f9ac31_0_205"/>
          <p:cNvSpPr/>
          <p:nvPr/>
        </p:nvSpPr>
        <p:spPr>
          <a:xfrm>
            <a:off x="6629900" y="594325"/>
            <a:ext cx="1383000" cy="250800"/>
          </a:xfrm>
          <a:prstGeom prst="roundRect">
            <a:avLst>
              <a:gd fmla="val 16667" name="adj"/>
            </a:avLst>
          </a:prstGeom>
          <a:solidFill>
            <a:srgbClr val="B6D7A8"/>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1024</a:t>
            </a:r>
            <a:endParaRPr sz="1200"/>
          </a:p>
        </p:txBody>
      </p:sp>
      <p:sp>
        <p:nvSpPr>
          <p:cNvPr id="250" name="Google Shape;250;g22f25f9ac31_0_205"/>
          <p:cNvSpPr/>
          <p:nvPr/>
        </p:nvSpPr>
        <p:spPr>
          <a:xfrm>
            <a:off x="3743950" y="594325"/>
            <a:ext cx="1383000" cy="250800"/>
          </a:xfrm>
          <a:prstGeom prst="roundRect">
            <a:avLst>
              <a:gd fmla="val 16667" name="adj"/>
            </a:avLst>
          </a:prstGeom>
          <a:solidFill>
            <a:srgbClr val="E0666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512</a:t>
            </a:r>
            <a:endParaRPr sz="1200"/>
          </a:p>
        </p:txBody>
      </p:sp>
      <p:sp>
        <p:nvSpPr>
          <p:cNvPr id="251" name="Google Shape;251;g22f25f9ac31_0_205"/>
          <p:cNvSpPr txBox="1"/>
          <p:nvPr/>
        </p:nvSpPr>
        <p:spPr>
          <a:xfrm>
            <a:off x="348875" y="4150825"/>
            <a:ext cx="830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dk1"/>
                </a:solidFill>
              </a:rPr>
              <a:t>A batch size of 128 and 512 are too small, they can lead to unstable training and oscillations in the loss function. On the other hand, a batch size of 1024 gives more stability and clear convergence of the mean value.</a:t>
            </a:r>
            <a:endParaRPr/>
          </a:p>
        </p:txBody>
      </p:sp>
      <p:pic>
        <p:nvPicPr>
          <p:cNvPr id="252" name="Google Shape;252;g22f25f9ac31_0_205"/>
          <p:cNvPicPr preferRelativeResize="0"/>
          <p:nvPr/>
        </p:nvPicPr>
        <p:blipFill>
          <a:blip r:embed="rId4">
            <a:alphaModFix/>
          </a:blip>
          <a:stretch>
            <a:fillRect/>
          </a:stretch>
        </p:blipFill>
        <p:spPr>
          <a:xfrm>
            <a:off x="383150" y="939625"/>
            <a:ext cx="2241924" cy="1681451"/>
          </a:xfrm>
          <a:prstGeom prst="rect">
            <a:avLst/>
          </a:prstGeom>
          <a:noFill/>
          <a:ln>
            <a:noFill/>
          </a:ln>
        </p:spPr>
      </p:pic>
      <p:pic>
        <p:nvPicPr>
          <p:cNvPr id="253" name="Google Shape;253;g22f25f9ac31_0_205"/>
          <p:cNvPicPr preferRelativeResize="0"/>
          <p:nvPr/>
        </p:nvPicPr>
        <p:blipFill>
          <a:blip r:embed="rId5">
            <a:alphaModFix/>
          </a:blip>
          <a:stretch>
            <a:fillRect/>
          </a:stretch>
        </p:blipFill>
        <p:spPr>
          <a:xfrm>
            <a:off x="695284" y="2638738"/>
            <a:ext cx="1811014" cy="1478227"/>
          </a:xfrm>
          <a:prstGeom prst="rect">
            <a:avLst/>
          </a:prstGeom>
          <a:noFill/>
          <a:ln>
            <a:noFill/>
          </a:ln>
        </p:spPr>
      </p:pic>
      <p:pic>
        <p:nvPicPr>
          <p:cNvPr id="254" name="Google Shape;254;g22f25f9ac31_0_205"/>
          <p:cNvPicPr preferRelativeResize="0"/>
          <p:nvPr/>
        </p:nvPicPr>
        <p:blipFill>
          <a:blip r:embed="rId6">
            <a:alphaModFix/>
          </a:blip>
          <a:stretch>
            <a:fillRect/>
          </a:stretch>
        </p:blipFill>
        <p:spPr>
          <a:xfrm>
            <a:off x="3214050" y="917850"/>
            <a:ext cx="2299976" cy="1725000"/>
          </a:xfrm>
          <a:prstGeom prst="rect">
            <a:avLst/>
          </a:prstGeom>
          <a:noFill/>
          <a:ln>
            <a:noFill/>
          </a:ln>
        </p:spPr>
      </p:pic>
      <p:pic>
        <p:nvPicPr>
          <p:cNvPr id="255" name="Google Shape;255;g22f25f9ac31_0_205"/>
          <p:cNvPicPr preferRelativeResize="0"/>
          <p:nvPr/>
        </p:nvPicPr>
        <p:blipFill>
          <a:blip r:embed="rId7">
            <a:alphaModFix/>
          </a:blip>
          <a:stretch>
            <a:fillRect/>
          </a:stretch>
        </p:blipFill>
        <p:spPr>
          <a:xfrm>
            <a:off x="3494300" y="2642850"/>
            <a:ext cx="1864037" cy="1513550"/>
          </a:xfrm>
          <a:prstGeom prst="rect">
            <a:avLst/>
          </a:prstGeom>
          <a:noFill/>
          <a:ln>
            <a:noFill/>
          </a:ln>
        </p:spPr>
      </p:pic>
      <p:pic>
        <p:nvPicPr>
          <p:cNvPr id="256" name="Google Shape;256;g22f25f9ac31_0_205"/>
          <p:cNvPicPr preferRelativeResize="0"/>
          <p:nvPr/>
        </p:nvPicPr>
        <p:blipFill>
          <a:blip r:embed="rId8">
            <a:alphaModFix/>
          </a:blip>
          <a:stretch>
            <a:fillRect/>
          </a:stretch>
        </p:blipFill>
        <p:spPr>
          <a:xfrm>
            <a:off x="6118400" y="951249"/>
            <a:ext cx="2371674" cy="1681450"/>
          </a:xfrm>
          <a:prstGeom prst="rect">
            <a:avLst/>
          </a:prstGeom>
          <a:noFill/>
          <a:ln>
            <a:noFill/>
          </a:ln>
        </p:spPr>
      </p:pic>
      <p:pic>
        <p:nvPicPr>
          <p:cNvPr id="257" name="Google Shape;257;g22f25f9ac31_0_205"/>
          <p:cNvPicPr preferRelativeResize="0"/>
          <p:nvPr/>
        </p:nvPicPr>
        <p:blipFill>
          <a:blip r:embed="rId9">
            <a:alphaModFix/>
          </a:blip>
          <a:stretch>
            <a:fillRect/>
          </a:stretch>
        </p:blipFill>
        <p:spPr>
          <a:xfrm>
            <a:off x="6346323" y="2680265"/>
            <a:ext cx="2018049" cy="1547560"/>
          </a:xfrm>
          <a:prstGeom prst="rect">
            <a:avLst/>
          </a:prstGeom>
          <a:noFill/>
          <a:ln>
            <a:noFill/>
          </a:ln>
        </p:spPr>
      </p:pic>
      <p:sp>
        <p:nvSpPr>
          <p:cNvPr id="258" name="Google Shape;258;g22f25f9ac31_0_205"/>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2:  Batch size</a:t>
            </a:r>
            <a:endParaRPr>
              <a:solidFill>
                <a:schemeClr val="accent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2f584298a2_0_0"/>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lang="es">
                <a:solidFill>
                  <a:schemeClr val="accent5"/>
                </a:solidFill>
              </a:rPr>
              <a:t>Task 2: Hidden dimensions of the Generator / Discriminator</a:t>
            </a:r>
            <a:endParaRPr>
              <a:solidFill>
                <a:schemeClr val="accent5"/>
              </a:solidFill>
            </a:endParaRPr>
          </a:p>
        </p:txBody>
      </p:sp>
      <p:pic>
        <p:nvPicPr>
          <p:cNvPr id="264" name="Google Shape;264;g22f584298a2_0_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65" name="Google Shape;265;g22f584298a2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66" name="Google Shape;266;g22f584298a2_0_0"/>
          <p:cNvSpPr/>
          <p:nvPr/>
        </p:nvSpPr>
        <p:spPr>
          <a:xfrm>
            <a:off x="543550" y="594325"/>
            <a:ext cx="1383000" cy="250800"/>
          </a:xfrm>
          <a:prstGeom prst="roundRect">
            <a:avLst>
              <a:gd fmla="val 16667" name="adj"/>
            </a:avLst>
          </a:prstGeom>
          <a:solidFill>
            <a:srgbClr val="E0666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15 vs 96</a:t>
            </a:r>
            <a:endParaRPr sz="1200"/>
          </a:p>
        </p:txBody>
      </p:sp>
      <p:sp>
        <p:nvSpPr>
          <p:cNvPr id="267" name="Google Shape;267;g22f584298a2_0_0"/>
          <p:cNvSpPr/>
          <p:nvPr/>
        </p:nvSpPr>
        <p:spPr>
          <a:xfrm>
            <a:off x="4877300" y="594325"/>
            <a:ext cx="1383000" cy="250800"/>
          </a:xfrm>
          <a:prstGeom prst="roundRect">
            <a:avLst>
              <a:gd fmla="val 16667" name="adj"/>
            </a:avLst>
          </a:prstGeom>
          <a:solidFill>
            <a:srgbClr val="E0666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32 vs 64</a:t>
            </a:r>
            <a:endParaRPr sz="1200"/>
          </a:p>
        </p:txBody>
      </p:sp>
      <p:sp>
        <p:nvSpPr>
          <p:cNvPr id="268" name="Google Shape;268;g22f584298a2_0_0"/>
          <p:cNvSpPr/>
          <p:nvPr/>
        </p:nvSpPr>
        <p:spPr>
          <a:xfrm>
            <a:off x="2677150" y="594325"/>
            <a:ext cx="1383000" cy="250800"/>
          </a:xfrm>
          <a:prstGeom prst="roundRect">
            <a:avLst>
              <a:gd fmla="val 16667" name="adj"/>
            </a:avLst>
          </a:prstGeom>
          <a:solidFill>
            <a:srgbClr val="E0666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96 vs 25</a:t>
            </a:r>
            <a:endParaRPr sz="1200"/>
          </a:p>
        </p:txBody>
      </p:sp>
      <p:pic>
        <p:nvPicPr>
          <p:cNvPr id="269" name="Google Shape;269;g22f584298a2_0_0"/>
          <p:cNvPicPr preferRelativeResize="0"/>
          <p:nvPr/>
        </p:nvPicPr>
        <p:blipFill>
          <a:blip r:embed="rId4">
            <a:alphaModFix/>
          </a:blip>
          <a:stretch>
            <a:fillRect/>
          </a:stretch>
        </p:blipFill>
        <p:spPr>
          <a:xfrm>
            <a:off x="157475" y="955113"/>
            <a:ext cx="2155150" cy="1616363"/>
          </a:xfrm>
          <a:prstGeom prst="rect">
            <a:avLst/>
          </a:prstGeom>
          <a:noFill/>
          <a:ln>
            <a:noFill/>
          </a:ln>
        </p:spPr>
      </p:pic>
      <p:pic>
        <p:nvPicPr>
          <p:cNvPr id="270" name="Google Shape;270;g22f584298a2_0_0"/>
          <p:cNvPicPr preferRelativeResize="0"/>
          <p:nvPr/>
        </p:nvPicPr>
        <p:blipFill>
          <a:blip r:embed="rId5">
            <a:alphaModFix/>
          </a:blip>
          <a:stretch>
            <a:fillRect/>
          </a:stretch>
        </p:blipFill>
        <p:spPr>
          <a:xfrm>
            <a:off x="462450" y="2681476"/>
            <a:ext cx="1666099" cy="1355585"/>
          </a:xfrm>
          <a:prstGeom prst="rect">
            <a:avLst/>
          </a:prstGeom>
          <a:noFill/>
          <a:ln>
            <a:noFill/>
          </a:ln>
        </p:spPr>
      </p:pic>
      <p:pic>
        <p:nvPicPr>
          <p:cNvPr id="271" name="Google Shape;271;g22f584298a2_0_0"/>
          <p:cNvPicPr preferRelativeResize="0"/>
          <p:nvPr/>
        </p:nvPicPr>
        <p:blipFill>
          <a:blip r:embed="rId6">
            <a:alphaModFix/>
          </a:blip>
          <a:stretch>
            <a:fillRect/>
          </a:stretch>
        </p:blipFill>
        <p:spPr>
          <a:xfrm>
            <a:off x="2360875" y="955050"/>
            <a:ext cx="2155150" cy="1616363"/>
          </a:xfrm>
          <a:prstGeom prst="rect">
            <a:avLst/>
          </a:prstGeom>
          <a:noFill/>
          <a:ln>
            <a:noFill/>
          </a:ln>
        </p:spPr>
      </p:pic>
      <p:pic>
        <p:nvPicPr>
          <p:cNvPr id="272" name="Google Shape;272;g22f584298a2_0_0"/>
          <p:cNvPicPr preferRelativeResize="0"/>
          <p:nvPr/>
        </p:nvPicPr>
        <p:blipFill>
          <a:blip r:embed="rId7">
            <a:alphaModFix/>
          </a:blip>
          <a:stretch>
            <a:fillRect/>
          </a:stretch>
        </p:blipFill>
        <p:spPr>
          <a:xfrm>
            <a:off x="2672150" y="2681351"/>
            <a:ext cx="1666099" cy="1366248"/>
          </a:xfrm>
          <a:prstGeom prst="rect">
            <a:avLst/>
          </a:prstGeom>
          <a:noFill/>
          <a:ln>
            <a:noFill/>
          </a:ln>
        </p:spPr>
      </p:pic>
      <p:pic>
        <p:nvPicPr>
          <p:cNvPr id="273" name="Google Shape;273;g22f584298a2_0_0"/>
          <p:cNvPicPr preferRelativeResize="0"/>
          <p:nvPr/>
        </p:nvPicPr>
        <p:blipFill>
          <a:blip r:embed="rId8">
            <a:alphaModFix/>
          </a:blip>
          <a:stretch>
            <a:fillRect/>
          </a:stretch>
        </p:blipFill>
        <p:spPr>
          <a:xfrm>
            <a:off x="4564275" y="955125"/>
            <a:ext cx="2155150" cy="1616375"/>
          </a:xfrm>
          <a:prstGeom prst="rect">
            <a:avLst/>
          </a:prstGeom>
          <a:noFill/>
          <a:ln>
            <a:noFill/>
          </a:ln>
        </p:spPr>
      </p:pic>
      <p:pic>
        <p:nvPicPr>
          <p:cNvPr id="274" name="Google Shape;274;g22f584298a2_0_0"/>
          <p:cNvPicPr preferRelativeResize="0"/>
          <p:nvPr/>
        </p:nvPicPr>
        <p:blipFill>
          <a:blip r:embed="rId9">
            <a:alphaModFix/>
          </a:blip>
          <a:stretch>
            <a:fillRect/>
          </a:stretch>
        </p:blipFill>
        <p:spPr>
          <a:xfrm>
            <a:off x="4828025" y="2590387"/>
            <a:ext cx="1726651" cy="1387514"/>
          </a:xfrm>
          <a:prstGeom prst="rect">
            <a:avLst/>
          </a:prstGeom>
          <a:noFill/>
          <a:ln>
            <a:noFill/>
          </a:ln>
        </p:spPr>
      </p:pic>
      <p:sp>
        <p:nvSpPr>
          <p:cNvPr id="275" name="Google Shape;275;g22f584298a2_0_0"/>
          <p:cNvSpPr txBox="1"/>
          <p:nvPr/>
        </p:nvSpPr>
        <p:spPr>
          <a:xfrm>
            <a:off x="472850" y="3996775"/>
            <a:ext cx="8307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dk1"/>
                </a:solidFill>
              </a:rPr>
              <a:t>Using a higher dimensionality for the discriminator than for the generator (25 and 15, respectively) seems to be the best option. One possible explanation for this is that the higher-dimensional discriminator can better capture the complex patterns and features present in the real data, while the lower-dimensional generator can learn a more compact and expressive representation of the data that still captures the most important features.</a:t>
            </a:r>
            <a:endParaRPr/>
          </a:p>
        </p:txBody>
      </p:sp>
      <p:sp>
        <p:nvSpPr>
          <p:cNvPr id="276" name="Google Shape;276;g22f584298a2_0_0"/>
          <p:cNvSpPr/>
          <p:nvPr/>
        </p:nvSpPr>
        <p:spPr>
          <a:xfrm>
            <a:off x="7096750" y="594325"/>
            <a:ext cx="1383000" cy="250800"/>
          </a:xfrm>
          <a:prstGeom prst="roundRect">
            <a:avLst>
              <a:gd fmla="val 16667" name="adj"/>
            </a:avLst>
          </a:prstGeom>
          <a:solidFill>
            <a:srgbClr val="B6D7A8"/>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15 vs 25</a:t>
            </a:r>
            <a:endParaRPr sz="1200"/>
          </a:p>
        </p:txBody>
      </p:sp>
      <p:pic>
        <p:nvPicPr>
          <p:cNvPr id="277" name="Google Shape;277;g22f584298a2_0_0"/>
          <p:cNvPicPr preferRelativeResize="0"/>
          <p:nvPr/>
        </p:nvPicPr>
        <p:blipFill>
          <a:blip r:embed="rId10">
            <a:alphaModFix/>
          </a:blip>
          <a:stretch>
            <a:fillRect/>
          </a:stretch>
        </p:blipFill>
        <p:spPr>
          <a:xfrm>
            <a:off x="6945525" y="2588500"/>
            <a:ext cx="1726649" cy="1415533"/>
          </a:xfrm>
          <a:prstGeom prst="rect">
            <a:avLst/>
          </a:prstGeom>
          <a:noFill/>
          <a:ln>
            <a:noFill/>
          </a:ln>
        </p:spPr>
      </p:pic>
      <p:pic>
        <p:nvPicPr>
          <p:cNvPr id="278" name="Google Shape;278;g22f584298a2_0_0"/>
          <p:cNvPicPr preferRelativeResize="0"/>
          <p:nvPr/>
        </p:nvPicPr>
        <p:blipFill>
          <a:blip r:embed="rId11">
            <a:alphaModFix/>
          </a:blip>
          <a:stretch>
            <a:fillRect/>
          </a:stretch>
        </p:blipFill>
        <p:spPr>
          <a:xfrm>
            <a:off x="6763025" y="955050"/>
            <a:ext cx="2092924" cy="1569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2f584298a2_0_25"/>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Task 2: Number of epochs</a:t>
            </a:r>
            <a:endParaRPr>
              <a:solidFill>
                <a:schemeClr val="accent5"/>
              </a:solidFill>
            </a:endParaRPr>
          </a:p>
        </p:txBody>
      </p:sp>
      <p:pic>
        <p:nvPicPr>
          <p:cNvPr id="284" name="Google Shape;284;g22f584298a2_0_2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85" name="Google Shape;285;g22f584298a2_0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86" name="Google Shape;286;g22f584298a2_0_25"/>
          <p:cNvSpPr/>
          <p:nvPr/>
        </p:nvSpPr>
        <p:spPr>
          <a:xfrm>
            <a:off x="2219950" y="594325"/>
            <a:ext cx="1383000" cy="250800"/>
          </a:xfrm>
          <a:prstGeom prst="roundRect">
            <a:avLst>
              <a:gd fmla="val 16667" name="adj"/>
            </a:avLst>
          </a:prstGeom>
          <a:solidFill>
            <a:srgbClr val="E0666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200</a:t>
            </a:r>
            <a:endParaRPr sz="1200"/>
          </a:p>
        </p:txBody>
      </p:sp>
      <p:sp>
        <p:nvSpPr>
          <p:cNvPr id="287" name="Google Shape;287;g22f584298a2_0_25"/>
          <p:cNvSpPr/>
          <p:nvPr/>
        </p:nvSpPr>
        <p:spPr>
          <a:xfrm>
            <a:off x="4886950" y="594325"/>
            <a:ext cx="1383000" cy="250800"/>
          </a:xfrm>
          <a:prstGeom prst="roundRect">
            <a:avLst>
              <a:gd fmla="val 16667" name="adj"/>
            </a:avLst>
          </a:prstGeom>
          <a:solidFill>
            <a:srgbClr val="B6D7A8"/>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500</a:t>
            </a:r>
            <a:endParaRPr sz="1200"/>
          </a:p>
        </p:txBody>
      </p:sp>
      <p:pic>
        <p:nvPicPr>
          <p:cNvPr id="288" name="Google Shape;288;g22f584298a2_0_25"/>
          <p:cNvPicPr preferRelativeResize="0"/>
          <p:nvPr/>
        </p:nvPicPr>
        <p:blipFill>
          <a:blip r:embed="rId4">
            <a:alphaModFix/>
          </a:blip>
          <a:stretch>
            <a:fillRect/>
          </a:stretch>
        </p:blipFill>
        <p:spPr>
          <a:xfrm>
            <a:off x="4638288" y="2408477"/>
            <a:ext cx="1880325" cy="1541511"/>
          </a:xfrm>
          <a:prstGeom prst="rect">
            <a:avLst/>
          </a:prstGeom>
          <a:noFill/>
          <a:ln>
            <a:noFill/>
          </a:ln>
        </p:spPr>
      </p:pic>
      <p:pic>
        <p:nvPicPr>
          <p:cNvPr id="289" name="Google Shape;289;g22f584298a2_0_25"/>
          <p:cNvPicPr preferRelativeResize="0"/>
          <p:nvPr/>
        </p:nvPicPr>
        <p:blipFill>
          <a:blip r:embed="rId5">
            <a:alphaModFix/>
          </a:blip>
          <a:stretch>
            <a:fillRect/>
          </a:stretch>
        </p:blipFill>
        <p:spPr>
          <a:xfrm>
            <a:off x="4550787" y="837988"/>
            <a:ext cx="2055318" cy="1541501"/>
          </a:xfrm>
          <a:prstGeom prst="rect">
            <a:avLst/>
          </a:prstGeom>
          <a:noFill/>
          <a:ln>
            <a:noFill/>
          </a:ln>
        </p:spPr>
      </p:pic>
      <p:pic>
        <p:nvPicPr>
          <p:cNvPr id="290" name="Google Shape;290;g22f584298a2_0_25"/>
          <p:cNvPicPr preferRelativeResize="0"/>
          <p:nvPr/>
        </p:nvPicPr>
        <p:blipFill>
          <a:blip r:embed="rId6">
            <a:alphaModFix/>
          </a:blip>
          <a:stretch>
            <a:fillRect/>
          </a:stretch>
        </p:blipFill>
        <p:spPr>
          <a:xfrm>
            <a:off x="1929525" y="873161"/>
            <a:ext cx="1963826" cy="1472850"/>
          </a:xfrm>
          <a:prstGeom prst="rect">
            <a:avLst/>
          </a:prstGeom>
          <a:noFill/>
          <a:ln>
            <a:noFill/>
          </a:ln>
        </p:spPr>
      </p:pic>
      <p:pic>
        <p:nvPicPr>
          <p:cNvPr id="291" name="Google Shape;291;g22f584298a2_0_25"/>
          <p:cNvPicPr preferRelativeResize="0"/>
          <p:nvPr/>
        </p:nvPicPr>
        <p:blipFill>
          <a:blip r:embed="rId7">
            <a:alphaModFix/>
          </a:blip>
          <a:stretch>
            <a:fillRect/>
          </a:stretch>
        </p:blipFill>
        <p:spPr>
          <a:xfrm>
            <a:off x="1929550" y="2374013"/>
            <a:ext cx="1998363" cy="1610450"/>
          </a:xfrm>
          <a:prstGeom prst="rect">
            <a:avLst/>
          </a:prstGeom>
          <a:noFill/>
          <a:ln>
            <a:noFill/>
          </a:ln>
        </p:spPr>
      </p:pic>
      <p:sp>
        <p:nvSpPr>
          <p:cNvPr id="292" name="Google Shape;292;g22f584298a2_0_25"/>
          <p:cNvSpPr txBox="1"/>
          <p:nvPr/>
        </p:nvSpPr>
        <p:spPr>
          <a:xfrm>
            <a:off x="280000" y="3978975"/>
            <a:ext cx="851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dk1"/>
                </a:solidFill>
              </a:rPr>
              <a:t>When the number of epochs is too low, the generator may not have sufficient opportunities to learn the underlying distribution of the data and generate high-quality samples that match this distribution. On the other hand, when the number of epochs is high, the generator has more opportunities to improve and learn the underlying distribution of the data, which can lead to better quality generated samples.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2f584298a2_0_43"/>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Task 2: D repeats</a:t>
            </a:r>
            <a:endParaRPr>
              <a:solidFill>
                <a:schemeClr val="accent5"/>
              </a:solidFill>
            </a:endParaRPr>
          </a:p>
        </p:txBody>
      </p:sp>
      <p:pic>
        <p:nvPicPr>
          <p:cNvPr id="298" name="Google Shape;298;g22f584298a2_0_43"/>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99" name="Google Shape;299;g22f584298a2_0_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00" name="Google Shape;300;g22f584298a2_0_43"/>
          <p:cNvSpPr/>
          <p:nvPr/>
        </p:nvSpPr>
        <p:spPr>
          <a:xfrm>
            <a:off x="772000" y="504263"/>
            <a:ext cx="1383000" cy="250800"/>
          </a:xfrm>
          <a:prstGeom prst="roundRect">
            <a:avLst>
              <a:gd fmla="val 16667" name="adj"/>
            </a:avLst>
          </a:prstGeom>
          <a:solidFill>
            <a:srgbClr val="E0666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a:t>
            </a:r>
            <a:endParaRPr sz="1200"/>
          </a:p>
        </p:txBody>
      </p:sp>
      <p:sp>
        <p:nvSpPr>
          <p:cNvPr id="301" name="Google Shape;301;g22f584298a2_0_43"/>
          <p:cNvSpPr/>
          <p:nvPr/>
        </p:nvSpPr>
        <p:spPr>
          <a:xfrm>
            <a:off x="3018950" y="484313"/>
            <a:ext cx="1383000" cy="250800"/>
          </a:xfrm>
          <a:prstGeom prst="roundRect">
            <a:avLst>
              <a:gd fmla="val 16667" name="adj"/>
            </a:avLst>
          </a:prstGeom>
          <a:solidFill>
            <a:srgbClr val="E0666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2</a:t>
            </a:r>
            <a:endParaRPr sz="1200"/>
          </a:p>
        </p:txBody>
      </p:sp>
      <p:pic>
        <p:nvPicPr>
          <p:cNvPr id="302" name="Google Shape;302;g22f584298a2_0_43"/>
          <p:cNvPicPr preferRelativeResize="0"/>
          <p:nvPr/>
        </p:nvPicPr>
        <p:blipFill>
          <a:blip r:embed="rId4">
            <a:alphaModFix/>
          </a:blip>
          <a:stretch>
            <a:fillRect/>
          </a:stretch>
        </p:blipFill>
        <p:spPr>
          <a:xfrm>
            <a:off x="443025" y="2454640"/>
            <a:ext cx="1880325" cy="1541511"/>
          </a:xfrm>
          <a:prstGeom prst="rect">
            <a:avLst/>
          </a:prstGeom>
          <a:noFill/>
          <a:ln>
            <a:noFill/>
          </a:ln>
        </p:spPr>
      </p:pic>
      <p:pic>
        <p:nvPicPr>
          <p:cNvPr id="303" name="Google Shape;303;g22f584298a2_0_43"/>
          <p:cNvPicPr preferRelativeResize="0"/>
          <p:nvPr/>
        </p:nvPicPr>
        <p:blipFill>
          <a:blip r:embed="rId5">
            <a:alphaModFix/>
          </a:blip>
          <a:stretch>
            <a:fillRect/>
          </a:stretch>
        </p:blipFill>
        <p:spPr>
          <a:xfrm>
            <a:off x="305613" y="775012"/>
            <a:ext cx="2155150" cy="1616370"/>
          </a:xfrm>
          <a:prstGeom prst="rect">
            <a:avLst/>
          </a:prstGeom>
          <a:noFill/>
          <a:ln>
            <a:noFill/>
          </a:ln>
        </p:spPr>
      </p:pic>
      <p:pic>
        <p:nvPicPr>
          <p:cNvPr id="304" name="Google Shape;304;g22f584298a2_0_43"/>
          <p:cNvPicPr preferRelativeResize="0"/>
          <p:nvPr/>
        </p:nvPicPr>
        <p:blipFill>
          <a:blip r:embed="rId6">
            <a:alphaModFix/>
          </a:blip>
          <a:stretch>
            <a:fillRect/>
          </a:stretch>
        </p:blipFill>
        <p:spPr>
          <a:xfrm>
            <a:off x="2496619" y="775000"/>
            <a:ext cx="2155166" cy="1616375"/>
          </a:xfrm>
          <a:prstGeom prst="rect">
            <a:avLst/>
          </a:prstGeom>
          <a:noFill/>
          <a:ln>
            <a:noFill/>
          </a:ln>
        </p:spPr>
      </p:pic>
      <p:pic>
        <p:nvPicPr>
          <p:cNvPr id="305" name="Google Shape;305;g22f584298a2_0_43"/>
          <p:cNvPicPr preferRelativeResize="0"/>
          <p:nvPr/>
        </p:nvPicPr>
        <p:blipFill>
          <a:blip r:embed="rId7">
            <a:alphaModFix/>
          </a:blip>
          <a:stretch>
            <a:fillRect/>
          </a:stretch>
        </p:blipFill>
        <p:spPr>
          <a:xfrm>
            <a:off x="2637677" y="2454652"/>
            <a:ext cx="2008111" cy="1616376"/>
          </a:xfrm>
          <a:prstGeom prst="rect">
            <a:avLst/>
          </a:prstGeom>
          <a:noFill/>
          <a:ln>
            <a:noFill/>
          </a:ln>
        </p:spPr>
      </p:pic>
      <p:sp>
        <p:nvSpPr>
          <p:cNvPr id="306" name="Google Shape;306;g22f584298a2_0_43"/>
          <p:cNvSpPr/>
          <p:nvPr/>
        </p:nvSpPr>
        <p:spPr>
          <a:xfrm>
            <a:off x="5189700" y="484313"/>
            <a:ext cx="1383000" cy="250800"/>
          </a:xfrm>
          <a:prstGeom prst="roundRect">
            <a:avLst>
              <a:gd fmla="val 16667" name="adj"/>
            </a:avLst>
          </a:prstGeom>
          <a:solidFill>
            <a:srgbClr val="B6D7A8"/>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3</a:t>
            </a:r>
            <a:endParaRPr sz="1200"/>
          </a:p>
        </p:txBody>
      </p:sp>
      <p:pic>
        <p:nvPicPr>
          <p:cNvPr id="307" name="Google Shape;307;g22f584298a2_0_43"/>
          <p:cNvPicPr preferRelativeResize="0"/>
          <p:nvPr/>
        </p:nvPicPr>
        <p:blipFill>
          <a:blip r:embed="rId8">
            <a:alphaModFix/>
          </a:blip>
          <a:stretch>
            <a:fillRect/>
          </a:stretch>
        </p:blipFill>
        <p:spPr>
          <a:xfrm>
            <a:off x="4702725" y="782565"/>
            <a:ext cx="2155150" cy="1616369"/>
          </a:xfrm>
          <a:prstGeom prst="rect">
            <a:avLst/>
          </a:prstGeom>
          <a:noFill/>
          <a:ln>
            <a:noFill/>
          </a:ln>
        </p:spPr>
      </p:pic>
      <p:pic>
        <p:nvPicPr>
          <p:cNvPr id="308" name="Google Shape;308;g22f584298a2_0_43"/>
          <p:cNvPicPr preferRelativeResize="0"/>
          <p:nvPr/>
        </p:nvPicPr>
        <p:blipFill>
          <a:blip r:embed="rId9">
            <a:alphaModFix/>
          </a:blip>
          <a:stretch>
            <a:fillRect/>
          </a:stretch>
        </p:blipFill>
        <p:spPr>
          <a:xfrm>
            <a:off x="4831588" y="2446376"/>
            <a:ext cx="2008126" cy="1616398"/>
          </a:xfrm>
          <a:prstGeom prst="rect">
            <a:avLst/>
          </a:prstGeom>
          <a:noFill/>
          <a:ln>
            <a:noFill/>
          </a:ln>
        </p:spPr>
      </p:pic>
      <p:sp>
        <p:nvSpPr>
          <p:cNvPr id="309" name="Google Shape;309;g22f584298a2_0_43"/>
          <p:cNvSpPr/>
          <p:nvPr/>
        </p:nvSpPr>
        <p:spPr>
          <a:xfrm>
            <a:off x="7210000" y="484313"/>
            <a:ext cx="1383000" cy="250800"/>
          </a:xfrm>
          <a:prstGeom prst="roundRect">
            <a:avLst>
              <a:gd fmla="val 16667" name="adj"/>
            </a:avLst>
          </a:prstGeom>
          <a:solidFill>
            <a:srgbClr val="E0666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4</a:t>
            </a:r>
            <a:endParaRPr sz="1200"/>
          </a:p>
        </p:txBody>
      </p:sp>
      <p:pic>
        <p:nvPicPr>
          <p:cNvPr id="310" name="Google Shape;310;g22f584298a2_0_43"/>
          <p:cNvPicPr preferRelativeResize="0"/>
          <p:nvPr/>
        </p:nvPicPr>
        <p:blipFill>
          <a:blip r:embed="rId10">
            <a:alphaModFix/>
          </a:blip>
          <a:stretch>
            <a:fillRect/>
          </a:stretch>
        </p:blipFill>
        <p:spPr>
          <a:xfrm>
            <a:off x="6961325" y="2481225"/>
            <a:ext cx="1978579" cy="1541500"/>
          </a:xfrm>
          <a:prstGeom prst="rect">
            <a:avLst/>
          </a:prstGeom>
          <a:noFill/>
          <a:ln>
            <a:noFill/>
          </a:ln>
        </p:spPr>
      </p:pic>
      <p:pic>
        <p:nvPicPr>
          <p:cNvPr id="311" name="Google Shape;311;g22f584298a2_0_43"/>
          <p:cNvPicPr preferRelativeResize="0"/>
          <p:nvPr/>
        </p:nvPicPr>
        <p:blipFill>
          <a:blip r:embed="rId11">
            <a:alphaModFix/>
          </a:blip>
          <a:stretch>
            <a:fillRect/>
          </a:stretch>
        </p:blipFill>
        <p:spPr>
          <a:xfrm>
            <a:off x="6868992" y="790125"/>
            <a:ext cx="2134966" cy="1601250"/>
          </a:xfrm>
          <a:prstGeom prst="rect">
            <a:avLst/>
          </a:prstGeom>
          <a:noFill/>
          <a:ln>
            <a:noFill/>
          </a:ln>
        </p:spPr>
      </p:pic>
      <p:sp>
        <p:nvSpPr>
          <p:cNvPr id="312" name="Google Shape;312;g22f584298a2_0_43"/>
          <p:cNvSpPr txBox="1"/>
          <p:nvPr/>
        </p:nvSpPr>
        <p:spPr>
          <a:xfrm>
            <a:off x="225125" y="3965875"/>
            <a:ext cx="9057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dk1"/>
                </a:solidFill>
              </a:rPr>
              <a:t>It seems that the best value for d_repeats is 3. One possible explanation for this is that it strikes a good balance between allowing the discriminator to learn and update its parameters sufficiently, while also allowing the generator to make progress in generating realistic samples. With d_repeats set to 3, the discriminator has enough opportunities to learn from the data and update its parameters, while the generator has enough opportunities to adjust its parameters to produce better samples.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2f584298a2_0_52"/>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Conclusions</a:t>
            </a:r>
            <a:endParaRPr/>
          </a:p>
          <a:p>
            <a:pPr indent="0" lvl="0" marL="0" rtl="0" algn="l">
              <a:lnSpc>
                <a:spcPct val="100000"/>
              </a:lnSpc>
              <a:spcBef>
                <a:spcPts val="0"/>
              </a:spcBef>
              <a:spcAft>
                <a:spcPts val="0"/>
              </a:spcAft>
              <a:buSzPct val="141732"/>
              <a:buNone/>
            </a:pPr>
            <a:r>
              <a:t/>
            </a:r>
            <a:endParaRPr b="0" sz="2822"/>
          </a:p>
          <a:p>
            <a:pPr indent="0" lvl="0" marL="0" rtl="0" algn="l">
              <a:lnSpc>
                <a:spcPct val="100000"/>
              </a:lnSpc>
              <a:spcBef>
                <a:spcPts val="0"/>
              </a:spcBef>
              <a:spcAft>
                <a:spcPts val="0"/>
              </a:spcAft>
              <a:buSzPct val="233766"/>
              <a:buNone/>
            </a:pPr>
            <a:r>
              <a:t/>
            </a:r>
            <a:endParaRPr sz="1711"/>
          </a:p>
          <a:p>
            <a:pPr indent="0" lvl="0" marL="0" rtl="0" algn="l">
              <a:lnSpc>
                <a:spcPct val="100000"/>
              </a:lnSpc>
              <a:spcBef>
                <a:spcPts val="0"/>
              </a:spcBef>
              <a:spcAft>
                <a:spcPts val="0"/>
              </a:spcAft>
              <a:buSzPct val="233766"/>
              <a:buNone/>
            </a:pPr>
            <a:r>
              <a:t/>
            </a:r>
            <a:endParaRPr sz="1711"/>
          </a:p>
          <a:p>
            <a:pPr indent="0" lvl="0" marL="0" rtl="0" algn="just">
              <a:spcBef>
                <a:spcPts val="0"/>
              </a:spcBef>
              <a:spcAft>
                <a:spcPts val="0"/>
              </a:spcAft>
              <a:buNone/>
            </a:pPr>
            <a:r>
              <a:t/>
            </a:r>
            <a:endParaRPr b="0" baseline="-25000" sz="1711"/>
          </a:p>
          <a:p>
            <a:pPr indent="0" lvl="0" marL="0" rtl="0" algn="just">
              <a:spcBef>
                <a:spcPts val="0"/>
              </a:spcBef>
              <a:spcAft>
                <a:spcPts val="0"/>
              </a:spcAft>
              <a:buNone/>
            </a:pPr>
            <a:r>
              <a:t/>
            </a:r>
            <a:endParaRPr sz="1711"/>
          </a:p>
          <a:p>
            <a:pPr indent="0" lvl="0" marL="0" rtl="0" algn="just">
              <a:spcBef>
                <a:spcPts val="0"/>
              </a:spcBef>
              <a:spcAft>
                <a:spcPts val="0"/>
              </a:spcAft>
              <a:buNone/>
            </a:pPr>
            <a:r>
              <a:rPr lang="es" sz="1711"/>
              <a:t> </a:t>
            </a:r>
            <a:endParaRPr sz="1711"/>
          </a:p>
          <a:p>
            <a:pPr indent="0" lvl="0" marL="457200" rtl="0" algn="just">
              <a:spcBef>
                <a:spcPts val="0"/>
              </a:spcBef>
              <a:spcAft>
                <a:spcPts val="0"/>
              </a:spcAft>
              <a:buNone/>
            </a:pPr>
            <a:r>
              <a:t/>
            </a:r>
            <a:endParaRPr sz="1711"/>
          </a:p>
          <a:p>
            <a:pPr indent="0" lvl="0" marL="0" rtl="0" algn="just">
              <a:lnSpc>
                <a:spcPct val="100000"/>
              </a:lnSpc>
              <a:spcBef>
                <a:spcPts val="0"/>
              </a:spcBef>
              <a:spcAft>
                <a:spcPts val="0"/>
              </a:spcAft>
              <a:buSzPct val="233766"/>
              <a:buNone/>
            </a:pPr>
            <a:r>
              <a:t/>
            </a:r>
            <a:endParaRPr sz="171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22f584298a2_0_57"/>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23" name="Google Shape;323;g22f584298a2_0_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24" name="Google Shape;324;g22f584298a2_0_57"/>
          <p:cNvSpPr txBox="1"/>
          <p:nvPr/>
        </p:nvSpPr>
        <p:spPr>
          <a:xfrm>
            <a:off x="456000" y="278500"/>
            <a:ext cx="8016300" cy="4860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b="1" lang="es" sz="1200"/>
              <a:t>Generative Adversarial Networks (GANs)</a:t>
            </a:r>
            <a:r>
              <a:rPr lang="es" sz="1200"/>
              <a:t> are a </a:t>
            </a:r>
            <a:r>
              <a:rPr b="1" lang="es" sz="1200"/>
              <a:t>powerful</a:t>
            </a:r>
            <a:r>
              <a:rPr lang="es" sz="1200"/>
              <a:t> choice for generating new samples from a dataset due to their ability to produce high-quality samples, handle multimodal data, perform implicit density estimation, and their flexibility to be combined with other models for specific tasks or constraints. GANs are well-suited for various data types and offer a unique approach to generative modeling through adversarial training.</a:t>
            </a:r>
            <a:endParaRPr sz="1200"/>
          </a:p>
          <a:p>
            <a:pPr indent="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b="1" lang="es" sz="1200"/>
              <a:t>Hyperparameters </a:t>
            </a:r>
            <a:r>
              <a:rPr lang="es" sz="1200"/>
              <a:t>tuning</a:t>
            </a:r>
            <a:r>
              <a:rPr lang="es" sz="1200"/>
              <a:t> is essential to achieve good results. We have seen that the key hyperparameters are:</a:t>
            </a:r>
            <a:endParaRPr sz="1200"/>
          </a:p>
          <a:p>
            <a:pPr indent="0" lvl="0" marL="457200" rtl="0" algn="just">
              <a:lnSpc>
                <a:spcPct val="115000"/>
              </a:lnSpc>
              <a:spcBef>
                <a:spcPts val="0"/>
              </a:spcBef>
              <a:spcAft>
                <a:spcPts val="0"/>
              </a:spcAft>
              <a:buNone/>
            </a:pPr>
            <a:r>
              <a:t/>
            </a:r>
            <a:endParaRPr sz="1200"/>
          </a:p>
          <a:p>
            <a:pPr indent="-304800" lvl="1" marL="914400" rtl="0" algn="just">
              <a:lnSpc>
                <a:spcPct val="115000"/>
              </a:lnSpc>
              <a:spcBef>
                <a:spcPts val="0"/>
              </a:spcBef>
              <a:spcAft>
                <a:spcPts val="0"/>
              </a:spcAft>
              <a:buSzPts val="1200"/>
              <a:buChar char="○"/>
            </a:pPr>
            <a:r>
              <a:rPr lang="es" sz="1200"/>
              <a:t>Batch size → if it is big the training is more stable but it may not converge to the desired results, while if it is too small the training oscillates a lot. </a:t>
            </a:r>
            <a:endParaRPr sz="1200"/>
          </a:p>
          <a:p>
            <a:pPr indent="-304800" lvl="1" marL="914400" rtl="0" algn="just">
              <a:lnSpc>
                <a:spcPct val="115000"/>
              </a:lnSpc>
              <a:spcBef>
                <a:spcPts val="0"/>
              </a:spcBef>
              <a:spcAft>
                <a:spcPts val="0"/>
              </a:spcAft>
              <a:buSzPts val="1200"/>
              <a:buChar char="○"/>
            </a:pPr>
            <a:r>
              <a:rPr lang="es" sz="1200"/>
              <a:t>The use of a LR scheduler makes it easier to train the GAN </a:t>
            </a:r>
            <a:endParaRPr sz="1200"/>
          </a:p>
          <a:p>
            <a:pPr indent="-304800" lvl="1" marL="914400" rtl="0" algn="just">
              <a:lnSpc>
                <a:spcPct val="115000"/>
              </a:lnSpc>
              <a:spcBef>
                <a:spcPts val="0"/>
              </a:spcBef>
              <a:spcAft>
                <a:spcPts val="0"/>
              </a:spcAft>
              <a:buSzPts val="1200"/>
              <a:buChar char="○"/>
            </a:pPr>
            <a:r>
              <a:rPr lang="es" sz="1200"/>
              <a:t>The Discriminator repeats parameter repeats also affects a lot the results. If it is to big the network does not learn but if it is too small there may be overfitting</a:t>
            </a:r>
            <a:endParaRPr sz="1200"/>
          </a:p>
          <a:p>
            <a:pPr indent="-304800" lvl="1" marL="914400" rtl="0" algn="just">
              <a:lnSpc>
                <a:spcPct val="115000"/>
              </a:lnSpc>
              <a:spcBef>
                <a:spcPts val="0"/>
              </a:spcBef>
              <a:spcAft>
                <a:spcPts val="0"/>
              </a:spcAft>
              <a:buSzPts val="1200"/>
              <a:buChar char="○"/>
            </a:pPr>
            <a:r>
              <a:rPr lang="es" sz="1200"/>
              <a:t>With bigger latent dimensions the GAN is able to learn more complex distributions but it gets to a point it does not help to increase the latent dimension</a:t>
            </a:r>
            <a:endParaRPr sz="1200"/>
          </a:p>
          <a:p>
            <a:pPr indent="-304800" lvl="1" marL="914400" rtl="0" algn="just">
              <a:lnSpc>
                <a:spcPct val="115000"/>
              </a:lnSpc>
              <a:spcBef>
                <a:spcPts val="0"/>
              </a:spcBef>
              <a:spcAft>
                <a:spcPts val="0"/>
              </a:spcAft>
              <a:buSzPts val="1200"/>
              <a:buChar char="○"/>
            </a:pPr>
            <a:r>
              <a:rPr lang="es" sz="1200"/>
              <a:t>The balance between the number of hidden layers of the two networks is also important. Bad results are obtained if one of the two networks is much more powerful than the other one.</a:t>
            </a:r>
            <a:endParaRPr sz="1200"/>
          </a:p>
          <a:p>
            <a:pPr indent="-304800" lvl="1" marL="914400" rtl="0" algn="just">
              <a:lnSpc>
                <a:spcPct val="115000"/>
              </a:lnSpc>
              <a:spcBef>
                <a:spcPts val="0"/>
              </a:spcBef>
              <a:spcAft>
                <a:spcPts val="0"/>
              </a:spcAft>
              <a:buSzPts val="1200"/>
              <a:buChar char="○"/>
            </a:pPr>
            <a:r>
              <a:rPr lang="es" sz="1200"/>
              <a:t>The Stochasticity is a problem to find the best hyperparameters → maybe using pytorch  torch.use_deterministic_algorithms(True) could help.</a:t>
            </a:r>
            <a:endParaRPr sz="1200"/>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2f25f9ac31_0_90"/>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233766"/>
              <a:buNone/>
            </a:pPr>
            <a:r>
              <a:rPr lang="es"/>
              <a:t>Task 1: Why GANs?</a:t>
            </a:r>
            <a:r>
              <a:rPr lang="es" sz="1711"/>
              <a:t> </a:t>
            </a:r>
            <a:endParaRPr sz="1711"/>
          </a:p>
          <a:p>
            <a:pPr indent="0" lvl="0" marL="0" rtl="0" algn="l">
              <a:lnSpc>
                <a:spcPct val="100000"/>
              </a:lnSpc>
              <a:spcBef>
                <a:spcPts val="0"/>
              </a:spcBef>
              <a:spcAft>
                <a:spcPts val="0"/>
              </a:spcAft>
              <a:buSzPct val="233766"/>
              <a:buNone/>
            </a:pPr>
            <a:r>
              <a:t/>
            </a:r>
            <a:endParaRPr sz="1711"/>
          </a:p>
          <a:p>
            <a:pPr indent="0" lvl="0" marL="0" rtl="0" algn="just">
              <a:spcBef>
                <a:spcPts val="0"/>
              </a:spcBef>
              <a:spcAft>
                <a:spcPts val="0"/>
              </a:spcAft>
              <a:buNone/>
            </a:pPr>
            <a:r>
              <a:rPr lang="es" sz="1711"/>
              <a:t>In this task we imagine that we have a dataset X and we wish to generate new samples from it. </a:t>
            </a:r>
            <a:endParaRPr sz="1711"/>
          </a:p>
          <a:p>
            <a:pPr indent="0" lvl="0" marL="457200" rtl="0" algn="just">
              <a:spcBef>
                <a:spcPts val="0"/>
              </a:spcBef>
              <a:spcAft>
                <a:spcPts val="0"/>
              </a:spcAft>
              <a:buNone/>
            </a:pPr>
            <a:r>
              <a:t/>
            </a:r>
            <a:endParaRPr sz="1711"/>
          </a:p>
          <a:p>
            <a:pPr indent="0" lvl="0" marL="0" rtl="0" algn="just">
              <a:spcBef>
                <a:spcPts val="0"/>
              </a:spcBef>
              <a:spcAft>
                <a:spcPts val="0"/>
              </a:spcAft>
              <a:buNone/>
            </a:pPr>
            <a:r>
              <a:rPr lang="es" sz="1711"/>
              <a:t>We analyze why you would choose a GAN over any other type of generative network for this task.  Moreover, we discuss when a GAN may not be an appropriate choice.</a:t>
            </a:r>
            <a:endParaRPr sz="1711"/>
          </a:p>
          <a:p>
            <a:pPr indent="0" lvl="0" marL="457200" rtl="0" algn="just">
              <a:spcBef>
                <a:spcPts val="0"/>
              </a:spcBef>
              <a:spcAft>
                <a:spcPts val="0"/>
              </a:spcAft>
              <a:buNone/>
            </a:pPr>
            <a:r>
              <a:t/>
            </a:r>
            <a:endParaRPr sz="1711"/>
          </a:p>
          <a:p>
            <a:pPr indent="0" lvl="0" marL="0" rtl="0" algn="just">
              <a:lnSpc>
                <a:spcPct val="100000"/>
              </a:lnSpc>
              <a:spcBef>
                <a:spcPts val="0"/>
              </a:spcBef>
              <a:spcAft>
                <a:spcPts val="0"/>
              </a:spcAft>
              <a:buSzPct val="233766"/>
              <a:buNone/>
            </a:pPr>
            <a:r>
              <a:t/>
            </a:r>
            <a:endParaRPr sz="171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1: GANs → Why </a:t>
            </a:r>
            <a:r>
              <a:rPr lang="es">
                <a:solidFill>
                  <a:schemeClr val="accent5"/>
                </a:solidFill>
              </a:rPr>
              <a:t>should</a:t>
            </a:r>
            <a:r>
              <a:rPr lang="es">
                <a:solidFill>
                  <a:schemeClr val="accent5"/>
                </a:solidFill>
              </a:rPr>
              <a:t> we use them ? </a:t>
            </a:r>
            <a:endParaRPr>
              <a:solidFill>
                <a:schemeClr val="accent5"/>
              </a:solidFill>
            </a:endParaRPr>
          </a:p>
        </p:txBody>
      </p:sp>
      <p:pic>
        <p:nvPicPr>
          <p:cNvPr id="146" name="Google Shape;146;p9"/>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47" name="Google Shape;14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48" name="Google Shape;148;p9"/>
          <p:cNvSpPr txBox="1"/>
          <p:nvPr/>
        </p:nvSpPr>
        <p:spPr>
          <a:xfrm>
            <a:off x="456000" y="888100"/>
            <a:ext cx="80163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A Generative Adversarial Network (GAN) would be an appropriate choice for generating new samples from a dataset X for several reasons:</a:t>
            </a:r>
            <a:endParaRPr sz="1200"/>
          </a:p>
          <a:p>
            <a:pPr indent="0" lvl="0" marL="0" rtl="0" algn="l">
              <a:spcBef>
                <a:spcPts val="0"/>
              </a:spcBef>
              <a:spcAft>
                <a:spcPts val="0"/>
              </a:spcAft>
              <a:buNone/>
            </a:pPr>
            <a:r>
              <a:t/>
            </a:r>
            <a:endParaRPr sz="1000"/>
          </a:p>
          <a:p>
            <a:pPr indent="-304800" lvl="0" marL="457200" rtl="0" algn="just">
              <a:spcBef>
                <a:spcPts val="0"/>
              </a:spcBef>
              <a:spcAft>
                <a:spcPts val="0"/>
              </a:spcAft>
              <a:buSzPts val="1200"/>
              <a:buChar char="●"/>
            </a:pPr>
            <a:r>
              <a:rPr b="1" lang="es" sz="1200"/>
              <a:t>High-quality samples</a:t>
            </a:r>
            <a:r>
              <a:rPr lang="es" sz="1200"/>
              <a:t>: GANs are known for their ability to generate high-quality samples that closely resemble the real data distribution. This is because GANs consist of two neural networks, a generator and a discriminator, that compete with each other in a zero-sum game. The generator aims to create samples that can fool the discriminator, while the discriminator tries to differentiate between real and generated samples. This adversarial process leads to an improved generator capable of producing realistic samples.</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b="1" lang="es" sz="1200"/>
              <a:t>Handling multimodal data</a:t>
            </a:r>
            <a:r>
              <a:rPr lang="es" sz="1200"/>
              <a:t>: GANs are particularly well-suited for generating samples from multimodal data distributions, as the generator learns to capture the different modes of the data. The adversarial training process encourages the generator to explore different regions in the data distribution and produce diverse samples.</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b="1" lang="es" sz="1200"/>
              <a:t>Implicit density estimation</a:t>
            </a:r>
            <a:r>
              <a:rPr lang="es" sz="1200"/>
              <a:t>: Unlike some generative models, GANs do not explicitly model the probability distribution of the data. Instead, they learn to generate samples directly from the data distribution. This can be advantageous in cases where explicit density estimation is computationally expensive or infeasible.</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b="1" lang="es" sz="1200"/>
              <a:t>Flexibility:</a:t>
            </a:r>
            <a:r>
              <a:rPr lang="es" sz="1200"/>
              <a:t> GANs can be applied to a wide range of data types, including images, audio, and text. They can also be easily combined with other models, such as autoencoders and reinforcement learning, to tackle specific tasks or constraints.</a:t>
            </a:r>
            <a:endParaRPr sz="1200"/>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2f25f9ac31_0_2"/>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1: GANs → When they are </a:t>
            </a:r>
            <a:r>
              <a:rPr b="1" lang="es">
                <a:solidFill>
                  <a:schemeClr val="accent5"/>
                </a:solidFill>
              </a:rPr>
              <a:t>not </a:t>
            </a:r>
            <a:r>
              <a:rPr lang="es">
                <a:solidFill>
                  <a:schemeClr val="accent5"/>
                </a:solidFill>
              </a:rPr>
              <a:t>the best choice?</a:t>
            </a:r>
            <a:endParaRPr>
              <a:solidFill>
                <a:schemeClr val="accent5"/>
              </a:solidFill>
            </a:endParaRPr>
          </a:p>
        </p:txBody>
      </p:sp>
      <p:pic>
        <p:nvPicPr>
          <p:cNvPr id="154" name="Google Shape;154;g22f25f9ac31_0_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55" name="Google Shape;155;g22f25f9ac31_0_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56" name="Google Shape;156;g22f25f9ac31_0_2"/>
          <p:cNvSpPr txBox="1"/>
          <p:nvPr/>
        </p:nvSpPr>
        <p:spPr>
          <a:xfrm>
            <a:off x="456000" y="1040500"/>
            <a:ext cx="80163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T</a:t>
            </a:r>
            <a:r>
              <a:rPr lang="es" sz="1200"/>
              <a:t>here are certain scenarios in which GANs might not be the best choice:</a:t>
            </a:r>
            <a:endParaRPr sz="1200"/>
          </a:p>
          <a:p>
            <a:pPr indent="0" lvl="0" marL="0" rtl="0" algn="just">
              <a:spcBef>
                <a:spcPts val="0"/>
              </a:spcBef>
              <a:spcAft>
                <a:spcPts val="0"/>
              </a:spcAft>
              <a:buNone/>
            </a:pPr>
            <a:r>
              <a:t/>
            </a:r>
            <a:endParaRPr sz="1200"/>
          </a:p>
          <a:p>
            <a:pPr indent="-304800" lvl="0" marL="457200" rtl="0" algn="just">
              <a:spcBef>
                <a:spcPts val="0"/>
              </a:spcBef>
              <a:spcAft>
                <a:spcPts val="0"/>
              </a:spcAft>
              <a:buSzPts val="1200"/>
              <a:buChar char="●"/>
            </a:pPr>
            <a:r>
              <a:rPr b="1" lang="es" sz="1200"/>
              <a:t>Sampling speed:</a:t>
            </a:r>
            <a:r>
              <a:rPr lang="es" sz="1200"/>
              <a:t> GANs can be slower at generating samples compared to other generative models, such as Variational Autoencoders (VAEs) or autoregressive models. This is because GANs require a forward pass through both the generator and discriminator networks. If sampling speed is a critical constraint, a faster generative model might be more appropriate.</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b="1" lang="es" sz="1200"/>
              <a:t>Data privacy:</a:t>
            </a:r>
            <a:r>
              <a:rPr lang="es" sz="1200"/>
              <a:t> In cases where data privacy is a concern, using GANs might introduce risks. Since the generator learns to closely mimic the data distribution, it could potentially generate samples that reveal sensitive information about the original data. In such scenarios, privacy-preserving techniques, like differential privacy, should be considered when training the GAN or using an alternative generative model that offers better privacy guarantees.</a:t>
            </a:r>
            <a:endParaRPr sz="1200"/>
          </a:p>
          <a:p>
            <a:pPr indent="0" lvl="0" marL="457200" rtl="0" algn="just">
              <a:spcBef>
                <a:spcPts val="0"/>
              </a:spcBef>
              <a:spcAft>
                <a:spcPts val="0"/>
              </a:spcAft>
              <a:buNone/>
            </a:pPr>
            <a:r>
              <a:t/>
            </a:r>
            <a:endParaRPr sz="1200"/>
          </a:p>
          <a:p>
            <a:pPr indent="-304800" lvl="0" marL="457200" rtl="0" algn="just">
              <a:spcBef>
                <a:spcPts val="0"/>
              </a:spcBef>
              <a:spcAft>
                <a:spcPts val="0"/>
              </a:spcAft>
              <a:buSzPts val="1200"/>
              <a:buChar char="●"/>
            </a:pPr>
            <a:r>
              <a:rPr b="1" lang="es" sz="1200"/>
              <a:t>Training stability:</a:t>
            </a:r>
            <a:r>
              <a:rPr lang="es" sz="1200"/>
              <a:t> GANs can be challenging to train due to the adversarial nature of the learning process. This may lead to issues like mode collapse, where the generator produces only a limited variety of samples. In such cases, exploring other generative models or incorporating modifications like Wasserstein GANs or spectral normalization may be necessary.</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2f25f9ac31_0_184"/>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233766"/>
              <a:buNone/>
            </a:pPr>
            <a:r>
              <a:rPr lang="es"/>
              <a:t>Task 2: Training our 1D GAN</a:t>
            </a:r>
            <a:endParaRPr sz="1711"/>
          </a:p>
          <a:p>
            <a:pPr indent="0" lvl="0" marL="0" rtl="0" algn="l">
              <a:lnSpc>
                <a:spcPct val="100000"/>
              </a:lnSpc>
              <a:spcBef>
                <a:spcPts val="0"/>
              </a:spcBef>
              <a:spcAft>
                <a:spcPts val="0"/>
              </a:spcAft>
              <a:buSzPct val="233766"/>
              <a:buNone/>
            </a:pPr>
            <a:r>
              <a:t/>
            </a:r>
            <a:endParaRPr sz="1711"/>
          </a:p>
          <a:p>
            <a:pPr indent="0" lvl="0" marL="0" rtl="0" algn="just">
              <a:spcBef>
                <a:spcPts val="0"/>
              </a:spcBef>
              <a:spcAft>
                <a:spcPts val="0"/>
              </a:spcAft>
              <a:buNone/>
            </a:pPr>
            <a:r>
              <a:rPr lang="es" sz="1711"/>
              <a:t>After the convergence failure seen in the notebook for the basic model (Normal distribution), we will optimize the hyperparameters to make it easier for the </a:t>
            </a:r>
            <a:r>
              <a:rPr lang="es" sz="1711"/>
              <a:t>network</a:t>
            </a:r>
            <a:r>
              <a:rPr lang="es" sz="1711"/>
              <a:t> to approximate p</a:t>
            </a:r>
            <a:r>
              <a:rPr baseline="-25000" lang="es" sz="1711"/>
              <a:t>data</a:t>
            </a:r>
            <a:r>
              <a:rPr lang="es" sz="1711"/>
              <a:t>  but using a harder distribution (Laplacian).</a:t>
            </a:r>
            <a:endParaRPr baseline="-25000" sz="1711"/>
          </a:p>
          <a:p>
            <a:pPr indent="0" lvl="0" marL="0" rtl="0" algn="just">
              <a:spcBef>
                <a:spcPts val="0"/>
              </a:spcBef>
              <a:spcAft>
                <a:spcPts val="0"/>
              </a:spcAft>
              <a:buNone/>
            </a:pPr>
            <a:r>
              <a:t/>
            </a:r>
            <a:endParaRPr sz="1711"/>
          </a:p>
          <a:p>
            <a:pPr indent="0" lvl="0" marL="0" rtl="0" algn="just">
              <a:spcBef>
                <a:spcPts val="0"/>
              </a:spcBef>
              <a:spcAft>
                <a:spcPts val="0"/>
              </a:spcAft>
              <a:buNone/>
            </a:pPr>
            <a:r>
              <a:rPr lang="es" sz="1711"/>
              <a:t> </a:t>
            </a:r>
            <a:endParaRPr sz="1711"/>
          </a:p>
          <a:p>
            <a:pPr indent="0" lvl="0" marL="457200" rtl="0" algn="just">
              <a:spcBef>
                <a:spcPts val="0"/>
              </a:spcBef>
              <a:spcAft>
                <a:spcPts val="0"/>
              </a:spcAft>
              <a:buNone/>
            </a:pPr>
            <a:r>
              <a:t/>
            </a:r>
            <a:endParaRPr sz="1711"/>
          </a:p>
          <a:p>
            <a:pPr indent="0" lvl="0" marL="0" rtl="0" algn="just">
              <a:lnSpc>
                <a:spcPct val="100000"/>
              </a:lnSpc>
              <a:spcBef>
                <a:spcPts val="0"/>
              </a:spcBef>
              <a:spcAft>
                <a:spcPts val="0"/>
              </a:spcAft>
              <a:buSzPct val="233766"/>
              <a:buNone/>
            </a:pPr>
            <a:r>
              <a:t/>
            </a:r>
            <a:endParaRPr sz="171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2e76d99ad3_1_12"/>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2: Hyperparameters </a:t>
            </a:r>
            <a:endParaRPr>
              <a:solidFill>
                <a:schemeClr val="accent5"/>
              </a:solidFill>
            </a:endParaRPr>
          </a:p>
        </p:txBody>
      </p:sp>
      <p:pic>
        <p:nvPicPr>
          <p:cNvPr id="167" name="Google Shape;167;g22e76d99ad3_1_1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68" name="Google Shape;168;g22e76d99ad3_1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69" name="Google Shape;169;g22e76d99ad3_1_12"/>
          <p:cNvSpPr txBox="1"/>
          <p:nvPr/>
        </p:nvSpPr>
        <p:spPr>
          <a:xfrm>
            <a:off x="540225" y="956675"/>
            <a:ext cx="7642200" cy="384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Optimizing hyperparameters is crucial for unlocking the true potential of Generative Adversarial Networks (GANs), enabling them to generate high-quality and diverse outputs, convergence, and achieve superior performance. </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We will work with the Laplacian distribution and the following hyperparameters, as suggested in the notebook:</a:t>
            </a:r>
            <a:endParaRPr sz="1200"/>
          </a:p>
          <a:p>
            <a:pPr indent="0" lvl="0" marL="0" rtl="0" algn="l">
              <a:lnSpc>
                <a:spcPct val="115000"/>
              </a:lnSpc>
              <a:spcBef>
                <a:spcPts val="0"/>
              </a:spcBef>
              <a:spcAft>
                <a:spcPts val="0"/>
              </a:spcAft>
              <a:buNone/>
            </a:pPr>
            <a:r>
              <a:t/>
            </a:r>
            <a:endParaRPr b="1" sz="1200"/>
          </a:p>
          <a:p>
            <a:pPr indent="-304800" lvl="0" marL="457200" rtl="0" algn="l">
              <a:lnSpc>
                <a:spcPct val="115000"/>
              </a:lnSpc>
              <a:spcBef>
                <a:spcPts val="0"/>
              </a:spcBef>
              <a:spcAft>
                <a:spcPts val="0"/>
              </a:spcAft>
              <a:buSzPts val="1200"/>
              <a:buChar char="●"/>
            </a:pPr>
            <a:r>
              <a:rPr b="1" lang="es" sz="1200"/>
              <a:t>Num_epochs</a:t>
            </a:r>
            <a:r>
              <a:rPr lang="es" sz="1200"/>
              <a:t>: the number of epochs to train our GAN.</a:t>
            </a:r>
            <a:endParaRPr sz="1200"/>
          </a:p>
          <a:p>
            <a:pPr indent="-304800" lvl="0" marL="457200" rtl="0" algn="l">
              <a:lnSpc>
                <a:spcPct val="115000"/>
              </a:lnSpc>
              <a:spcBef>
                <a:spcPts val="0"/>
              </a:spcBef>
              <a:spcAft>
                <a:spcPts val="0"/>
              </a:spcAft>
              <a:buSzPts val="1200"/>
              <a:buChar char="●"/>
            </a:pPr>
            <a:r>
              <a:rPr b="1" lang="es" sz="1200"/>
              <a:t>Learning rate</a:t>
            </a:r>
            <a:r>
              <a:rPr lang="es" sz="1200"/>
              <a:t>: the learning rate for both the Generator and Discriminator.</a:t>
            </a:r>
            <a:endParaRPr sz="1200"/>
          </a:p>
          <a:p>
            <a:pPr indent="-304800" lvl="0" marL="457200" rtl="0" algn="l">
              <a:lnSpc>
                <a:spcPct val="115000"/>
              </a:lnSpc>
              <a:spcBef>
                <a:spcPts val="0"/>
              </a:spcBef>
              <a:spcAft>
                <a:spcPts val="0"/>
              </a:spcAft>
              <a:buSzPts val="1200"/>
              <a:buChar char="●"/>
            </a:pPr>
            <a:r>
              <a:rPr b="1" lang="es" sz="1200"/>
              <a:t>D_repeats</a:t>
            </a:r>
            <a:r>
              <a:rPr lang="es" sz="1200"/>
              <a:t>: we train the generator every d_repeats.</a:t>
            </a:r>
            <a:endParaRPr sz="1200"/>
          </a:p>
          <a:p>
            <a:pPr indent="-304800" lvl="0" marL="457200" rtl="0" algn="l">
              <a:lnSpc>
                <a:spcPct val="115000"/>
              </a:lnSpc>
              <a:spcBef>
                <a:spcPts val="0"/>
              </a:spcBef>
              <a:spcAft>
                <a:spcPts val="0"/>
              </a:spcAft>
              <a:buSzPts val="1200"/>
              <a:buChar char="●"/>
            </a:pPr>
            <a:r>
              <a:rPr b="1" lang="es" sz="1200"/>
              <a:t>Hidden_dim Generator</a:t>
            </a:r>
            <a:r>
              <a:rPr lang="es" sz="1200"/>
              <a:t>: How many neurons in the hidden_layer of the Generator.</a:t>
            </a:r>
            <a:endParaRPr sz="1200"/>
          </a:p>
          <a:p>
            <a:pPr indent="-304800" lvl="0" marL="457200" rtl="0" algn="l">
              <a:lnSpc>
                <a:spcPct val="115000"/>
              </a:lnSpc>
              <a:spcBef>
                <a:spcPts val="0"/>
              </a:spcBef>
              <a:spcAft>
                <a:spcPts val="0"/>
              </a:spcAft>
              <a:buSzPts val="1200"/>
              <a:buChar char="●"/>
            </a:pPr>
            <a:r>
              <a:rPr b="1" lang="es" sz="1200"/>
              <a:t>Hidden_dim Discriminator:</a:t>
            </a:r>
            <a:r>
              <a:rPr lang="es" sz="1200"/>
              <a:t> How many neurons in the hidden_layer of the Discriminator.</a:t>
            </a:r>
            <a:endParaRPr sz="1200"/>
          </a:p>
          <a:p>
            <a:pPr indent="-304800" lvl="0" marL="457200" rtl="0" algn="l">
              <a:lnSpc>
                <a:spcPct val="115000"/>
              </a:lnSpc>
              <a:spcBef>
                <a:spcPts val="0"/>
              </a:spcBef>
              <a:spcAft>
                <a:spcPts val="0"/>
              </a:spcAft>
              <a:buSzPts val="1200"/>
              <a:buChar char="●"/>
            </a:pPr>
            <a:r>
              <a:rPr b="1" lang="es" sz="1200"/>
              <a:t>Latent dim</a:t>
            </a:r>
            <a:r>
              <a:rPr lang="es" sz="1200"/>
              <a:t>: define is the dimensionality of this vector space.</a:t>
            </a:r>
            <a:endParaRPr sz="1200"/>
          </a:p>
          <a:p>
            <a:pPr indent="-304800" lvl="0" marL="457200" rtl="0" algn="l">
              <a:lnSpc>
                <a:spcPct val="115000"/>
              </a:lnSpc>
              <a:spcBef>
                <a:spcPts val="0"/>
              </a:spcBef>
              <a:spcAft>
                <a:spcPts val="0"/>
              </a:spcAft>
              <a:buSzPts val="1200"/>
              <a:buChar char="●"/>
            </a:pPr>
            <a:r>
              <a:rPr b="1" lang="es" sz="1200"/>
              <a:t>Batch_size</a:t>
            </a:r>
            <a:r>
              <a:rPr lang="es" sz="1200"/>
              <a:t>:  Size of batches for our training.</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s" sz="1200"/>
              <a:t>In addition to these, we also include this extra parameter in our search :</a:t>
            </a:r>
            <a:endParaRPr sz="1200"/>
          </a:p>
          <a:p>
            <a:pPr indent="0" lvl="0" marL="457200" marR="0" rtl="0" algn="l">
              <a:lnSpc>
                <a:spcPct val="115000"/>
              </a:lnSpc>
              <a:spcBef>
                <a:spcPts val="0"/>
              </a:spcBef>
              <a:spcAft>
                <a:spcPts val="0"/>
              </a:spcAft>
              <a:buNone/>
            </a:pPr>
            <a:r>
              <a:t/>
            </a:r>
            <a:endParaRPr sz="1200"/>
          </a:p>
          <a:p>
            <a:pPr indent="-304800" lvl="0" marL="457200" marR="0" rtl="0" algn="l">
              <a:lnSpc>
                <a:spcPct val="115000"/>
              </a:lnSpc>
              <a:spcBef>
                <a:spcPts val="0"/>
              </a:spcBef>
              <a:spcAft>
                <a:spcPts val="0"/>
              </a:spcAft>
              <a:buSzPts val="1200"/>
              <a:buChar char="●"/>
            </a:pPr>
            <a:r>
              <a:rPr b="1" lang="es" sz="1200"/>
              <a:t>StepLR scheduler</a:t>
            </a:r>
            <a:r>
              <a:rPr lang="es" sz="1200"/>
              <a:t>: Learning rate scheduler for our learning reate decay</a:t>
            </a:r>
            <a:endParaRPr sz="1200"/>
          </a:p>
          <a:p>
            <a:pPr indent="0" lvl="0" marL="0" rtl="0" algn="l">
              <a:lnSpc>
                <a:spcPct val="115000"/>
              </a:lnSpc>
              <a:spcBef>
                <a:spcPts val="0"/>
              </a:spcBef>
              <a:spcAft>
                <a:spcPts val="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2f584298a2_0_18"/>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2: Hyperparameters </a:t>
            </a:r>
            <a:endParaRPr>
              <a:solidFill>
                <a:schemeClr val="accent5"/>
              </a:solidFill>
            </a:endParaRPr>
          </a:p>
        </p:txBody>
      </p:sp>
      <p:pic>
        <p:nvPicPr>
          <p:cNvPr id="175" name="Google Shape;175;g22f584298a2_0_18"/>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76" name="Google Shape;176;g22f584298a2_0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77" name="Google Shape;177;g22f584298a2_0_18"/>
          <p:cNvSpPr txBox="1"/>
          <p:nvPr/>
        </p:nvSpPr>
        <p:spPr>
          <a:xfrm>
            <a:off x="540225" y="956675"/>
            <a:ext cx="7642200" cy="969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s" sz="1300"/>
              <a:t>In order to analyze the </a:t>
            </a:r>
            <a:r>
              <a:rPr lang="es" sz="1300"/>
              <a:t>hyperparameters</a:t>
            </a:r>
            <a:r>
              <a:rPr lang="es" sz="1300"/>
              <a:t> effect on the results we </a:t>
            </a:r>
            <a:r>
              <a:rPr lang="es" sz="1300"/>
              <a:t>followed the following order, using the best parameter found in each step for the following experiments (the default value is shown in brackets):</a:t>
            </a:r>
            <a:endParaRPr sz="1300"/>
          </a:p>
          <a:p>
            <a:pPr indent="0" lvl="0" marL="914400" rtl="0" algn="l">
              <a:lnSpc>
                <a:spcPct val="115000"/>
              </a:lnSpc>
              <a:spcBef>
                <a:spcPts val="0"/>
              </a:spcBef>
              <a:spcAft>
                <a:spcPts val="0"/>
              </a:spcAft>
              <a:buNone/>
            </a:pPr>
            <a:r>
              <a:t/>
            </a:r>
            <a:endParaRPr sz="1200"/>
          </a:p>
        </p:txBody>
      </p:sp>
      <p:sp>
        <p:nvSpPr>
          <p:cNvPr id="178" name="Google Shape;178;g22f584298a2_0_18"/>
          <p:cNvSpPr txBox="1"/>
          <p:nvPr/>
        </p:nvSpPr>
        <p:spPr>
          <a:xfrm>
            <a:off x="910675" y="2281950"/>
            <a:ext cx="1771200" cy="579600"/>
          </a:xfrm>
          <a:prstGeom prst="rect">
            <a:avLst/>
          </a:prstGeom>
          <a:solidFill>
            <a:srgbClr val="D0E0E3"/>
          </a:solidFill>
          <a:ln cap="flat" cmpd="sng" w="9525">
            <a:solidFill>
              <a:schemeClr val="accent5"/>
            </a:solidFill>
            <a:prstDash val="dash"/>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100">
                <a:solidFill>
                  <a:schemeClr val="dk1"/>
                </a:solidFill>
              </a:rPr>
              <a:t>Learning Rate &amp; Step LR scheduler (</a:t>
            </a:r>
            <a:r>
              <a:rPr lang="es" sz="1300">
                <a:solidFill>
                  <a:schemeClr val="dk1"/>
                </a:solidFill>
              </a:rPr>
              <a:t>3e</a:t>
            </a:r>
            <a:r>
              <a:rPr baseline="30000" lang="es" sz="1300">
                <a:solidFill>
                  <a:schemeClr val="dk1"/>
                </a:solidFill>
              </a:rPr>
              <a:t>-4</a:t>
            </a:r>
            <a:r>
              <a:rPr lang="es" sz="1100">
                <a:solidFill>
                  <a:schemeClr val="dk1"/>
                </a:solidFill>
              </a:rPr>
              <a:t>)</a:t>
            </a:r>
            <a:endParaRPr sz="1200"/>
          </a:p>
        </p:txBody>
      </p:sp>
      <p:sp>
        <p:nvSpPr>
          <p:cNvPr id="179" name="Google Shape;179;g22f584298a2_0_18"/>
          <p:cNvSpPr txBox="1"/>
          <p:nvPr/>
        </p:nvSpPr>
        <p:spPr>
          <a:xfrm>
            <a:off x="3336700" y="2394750"/>
            <a:ext cx="1771200" cy="354000"/>
          </a:xfrm>
          <a:prstGeom prst="rect">
            <a:avLst/>
          </a:prstGeom>
          <a:solidFill>
            <a:srgbClr val="D0E0E3"/>
          </a:solidFill>
          <a:ln cap="flat" cmpd="sng" w="9525">
            <a:solidFill>
              <a:schemeClr val="accent5"/>
            </a:solidFill>
            <a:prstDash val="dash"/>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100">
                <a:solidFill>
                  <a:schemeClr val="dk1"/>
                </a:solidFill>
              </a:rPr>
              <a:t>Latent dimension (5)</a:t>
            </a:r>
            <a:endParaRPr sz="1200"/>
          </a:p>
        </p:txBody>
      </p:sp>
      <p:sp>
        <p:nvSpPr>
          <p:cNvPr id="180" name="Google Shape;180;g22f584298a2_0_18"/>
          <p:cNvSpPr txBox="1"/>
          <p:nvPr/>
        </p:nvSpPr>
        <p:spPr>
          <a:xfrm>
            <a:off x="5725425" y="2394750"/>
            <a:ext cx="1771200" cy="354000"/>
          </a:xfrm>
          <a:prstGeom prst="rect">
            <a:avLst/>
          </a:prstGeom>
          <a:solidFill>
            <a:srgbClr val="D0E0E3"/>
          </a:solidFill>
          <a:ln cap="flat" cmpd="sng" w="9525">
            <a:solidFill>
              <a:schemeClr val="accent5"/>
            </a:solidFill>
            <a:prstDash val="dash"/>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100">
                <a:solidFill>
                  <a:schemeClr val="dk1"/>
                </a:solidFill>
              </a:rPr>
              <a:t>Batch_size  (1024)</a:t>
            </a:r>
            <a:endParaRPr sz="1200"/>
          </a:p>
        </p:txBody>
      </p:sp>
      <p:sp>
        <p:nvSpPr>
          <p:cNvPr id="181" name="Google Shape;181;g22f584298a2_0_18"/>
          <p:cNvSpPr txBox="1"/>
          <p:nvPr/>
        </p:nvSpPr>
        <p:spPr>
          <a:xfrm>
            <a:off x="1367875" y="3219225"/>
            <a:ext cx="2738700" cy="548700"/>
          </a:xfrm>
          <a:prstGeom prst="rect">
            <a:avLst/>
          </a:prstGeom>
          <a:solidFill>
            <a:srgbClr val="D0E0E3"/>
          </a:solidFill>
          <a:ln cap="flat" cmpd="sng" w="9525">
            <a:solidFill>
              <a:schemeClr val="accent5"/>
            </a:solidFill>
            <a:prstDash val="dash"/>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100">
                <a:solidFill>
                  <a:schemeClr val="dk1"/>
                </a:solidFill>
              </a:rPr>
              <a:t>Hidden dimension of the Generator &amp; Discriminator (15 and 25 respectively)</a:t>
            </a:r>
            <a:endParaRPr sz="1200"/>
          </a:p>
        </p:txBody>
      </p:sp>
      <p:sp>
        <p:nvSpPr>
          <p:cNvPr id="182" name="Google Shape;182;g22f584298a2_0_18"/>
          <p:cNvSpPr txBox="1"/>
          <p:nvPr/>
        </p:nvSpPr>
        <p:spPr>
          <a:xfrm>
            <a:off x="4600800" y="3316575"/>
            <a:ext cx="1771200" cy="354000"/>
          </a:xfrm>
          <a:prstGeom prst="rect">
            <a:avLst/>
          </a:prstGeom>
          <a:solidFill>
            <a:srgbClr val="D0E0E3"/>
          </a:solidFill>
          <a:ln cap="flat" cmpd="sng" w="9525">
            <a:solidFill>
              <a:schemeClr val="accent5"/>
            </a:solidFill>
            <a:prstDash val="dash"/>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100">
                <a:solidFill>
                  <a:schemeClr val="dk1"/>
                </a:solidFill>
              </a:rPr>
              <a:t>Number of epochs (100)</a:t>
            </a:r>
            <a:endParaRPr sz="1200"/>
          </a:p>
        </p:txBody>
      </p:sp>
      <p:sp>
        <p:nvSpPr>
          <p:cNvPr id="183" name="Google Shape;183;g22f584298a2_0_18"/>
          <p:cNvSpPr txBox="1"/>
          <p:nvPr/>
        </p:nvSpPr>
        <p:spPr>
          <a:xfrm>
            <a:off x="6897400" y="3316575"/>
            <a:ext cx="1771200" cy="354000"/>
          </a:xfrm>
          <a:prstGeom prst="rect">
            <a:avLst/>
          </a:prstGeom>
          <a:solidFill>
            <a:srgbClr val="D0E0E3"/>
          </a:solidFill>
          <a:ln cap="flat" cmpd="sng" w="9525">
            <a:solidFill>
              <a:schemeClr val="accent5"/>
            </a:solidFill>
            <a:prstDash val="dash"/>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100">
                <a:solidFill>
                  <a:schemeClr val="dk1"/>
                </a:solidFill>
              </a:rPr>
              <a:t>Discriminator repeats (1)</a:t>
            </a:r>
            <a:endParaRPr sz="1100">
              <a:solidFill>
                <a:schemeClr val="dk1"/>
              </a:solidFill>
            </a:endParaRPr>
          </a:p>
        </p:txBody>
      </p:sp>
      <p:cxnSp>
        <p:nvCxnSpPr>
          <p:cNvPr id="184" name="Google Shape;184;g22f584298a2_0_18"/>
          <p:cNvCxnSpPr/>
          <p:nvPr/>
        </p:nvCxnSpPr>
        <p:spPr>
          <a:xfrm>
            <a:off x="2819950" y="2552900"/>
            <a:ext cx="388200" cy="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g22f584298a2_0_18"/>
          <p:cNvCxnSpPr/>
          <p:nvPr/>
        </p:nvCxnSpPr>
        <p:spPr>
          <a:xfrm>
            <a:off x="5222563" y="2552900"/>
            <a:ext cx="388200" cy="0"/>
          </a:xfrm>
          <a:prstGeom prst="straightConnector1">
            <a:avLst/>
          </a:prstGeom>
          <a:noFill/>
          <a:ln cap="flat" cmpd="sng" w="9525">
            <a:solidFill>
              <a:schemeClr val="dk2"/>
            </a:solidFill>
            <a:prstDash val="solid"/>
            <a:round/>
            <a:headEnd len="med" w="med" type="none"/>
            <a:tailEnd len="med" w="med" type="triangle"/>
          </a:ln>
        </p:spPr>
      </p:cxnSp>
      <p:cxnSp>
        <p:nvCxnSpPr>
          <p:cNvPr id="186" name="Google Shape;186;g22f584298a2_0_18"/>
          <p:cNvCxnSpPr/>
          <p:nvPr/>
        </p:nvCxnSpPr>
        <p:spPr>
          <a:xfrm>
            <a:off x="6440588" y="3462000"/>
            <a:ext cx="388200" cy="0"/>
          </a:xfrm>
          <a:prstGeom prst="straightConnector1">
            <a:avLst/>
          </a:prstGeom>
          <a:noFill/>
          <a:ln cap="flat" cmpd="sng" w="9525">
            <a:solidFill>
              <a:schemeClr val="dk2"/>
            </a:solidFill>
            <a:prstDash val="solid"/>
            <a:round/>
            <a:headEnd len="med" w="med" type="none"/>
            <a:tailEnd len="med" w="med" type="triangle"/>
          </a:ln>
        </p:spPr>
      </p:cxnSp>
      <p:cxnSp>
        <p:nvCxnSpPr>
          <p:cNvPr id="187" name="Google Shape;187;g22f584298a2_0_18"/>
          <p:cNvCxnSpPr/>
          <p:nvPr/>
        </p:nvCxnSpPr>
        <p:spPr>
          <a:xfrm>
            <a:off x="4159575" y="3493575"/>
            <a:ext cx="388200" cy="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g22f584298a2_0_18"/>
          <p:cNvCxnSpPr/>
          <p:nvPr/>
        </p:nvCxnSpPr>
        <p:spPr>
          <a:xfrm>
            <a:off x="7644325" y="2552900"/>
            <a:ext cx="388200" cy="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g22f584298a2_0_18"/>
          <p:cNvCxnSpPr/>
          <p:nvPr/>
        </p:nvCxnSpPr>
        <p:spPr>
          <a:xfrm>
            <a:off x="880950" y="3543750"/>
            <a:ext cx="388200" cy="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g22f584298a2_0_18"/>
          <p:cNvSpPr txBox="1"/>
          <p:nvPr/>
        </p:nvSpPr>
        <p:spPr>
          <a:xfrm>
            <a:off x="8180225" y="2352800"/>
            <a:ext cx="4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 . .</a:t>
            </a:r>
            <a:endParaRPr b="1"/>
          </a:p>
        </p:txBody>
      </p:sp>
      <p:sp>
        <p:nvSpPr>
          <p:cNvPr id="191" name="Google Shape;191;g22f584298a2_0_18"/>
          <p:cNvSpPr txBox="1"/>
          <p:nvPr/>
        </p:nvSpPr>
        <p:spPr>
          <a:xfrm>
            <a:off x="430850" y="3343650"/>
            <a:ext cx="4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 .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2f57664f0c_2_12"/>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2: Default Hyperparameters</a:t>
            </a:r>
            <a:endParaRPr>
              <a:solidFill>
                <a:schemeClr val="accent5"/>
              </a:solidFill>
            </a:endParaRPr>
          </a:p>
        </p:txBody>
      </p:sp>
      <p:pic>
        <p:nvPicPr>
          <p:cNvPr id="197" name="Google Shape;197;g22f57664f0c_2_1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98" name="Google Shape;198;g22f57664f0c_2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199" name="Google Shape;199;g22f57664f0c_2_12"/>
          <p:cNvPicPr preferRelativeResize="0"/>
          <p:nvPr/>
        </p:nvPicPr>
        <p:blipFill rotWithShape="1">
          <a:blip r:embed="rId4">
            <a:alphaModFix/>
          </a:blip>
          <a:srcRect b="0" l="990" r="0" t="0"/>
          <a:stretch/>
        </p:blipFill>
        <p:spPr>
          <a:xfrm>
            <a:off x="152450" y="1070575"/>
            <a:ext cx="2614876" cy="2041325"/>
          </a:xfrm>
          <a:prstGeom prst="rect">
            <a:avLst/>
          </a:prstGeom>
          <a:noFill/>
          <a:ln>
            <a:noFill/>
          </a:ln>
        </p:spPr>
      </p:pic>
      <p:pic>
        <p:nvPicPr>
          <p:cNvPr id="200" name="Google Shape;200;g22f57664f0c_2_12"/>
          <p:cNvPicPr preferRelativeResize="0"/>
          <p:nvPr/>
        </p:nvPicPr>
        <p:blipFill rotWithShape="1">
          <a:blip r:embed="rId5">
            <a:alphaModFix/>
          </a:blip>
          <a:srcRect b="0" l="0" r="0" t="1185"/>
          <a:stretch/>
        </p:blipFill>
        <p:spPr>
          <a:xfrm>
            <a:off x="2767313" y="1035975"/>
            <a:ext cx="2576226" cy="2085301"/>
          </a:xfrm>
          <a:prstGeom prst="rect">
            <a:avLst/>
          </a:prstGeom>
          <a:noFill/>
          <a:ln>
            <a:noFill/>
          </a:ln>
        </p:spPr>
      </p:pic>
      <p:pic>
        <p:nvPicPr>
          <p:cNvPr id="201" name="Google Shape;201;g22f57664f0c_2_12"/>
          <p:cNvPicPr preferRelativeResize="0"/>
          <p:nvPr/>
        </p:nvPicPr>
        <p:blipFill>
          <a:blip r:embed="rId6">
            <a:alphaModFix/>
          </a:blip>
          <a:stretch>
            <a:fillRect/>
          </a:stretch>
        </p:blipFill>
        <p:spPr>
          <a:xfrm>
            <a:off x="5364350" y="413475"/>
            <a:ext cx="3656800" cy="2742600"/>
          </a:xfrm>
          <a:prstGeom prst="rect">
            <a:avLst/>
          </a:prstGeom>
          <a:noFill/>
          <a:ln>
            <a:noFill/>
          </a:ln>
        </p:spPr>
      </p:pic>
      <p:sp>
        <p:nvSpPr>
          <p:cNvPr id="202" name="Google Shape;202;g22f57664f0c_2_12"/>
          <p:cNvSpPr txBox="1"/>
          <p:nvPr/>
        </p:nvSpPr>
        <p:spPr>
          <a:xfrm>
            <a:off x="257650" y="3273300"/>
            <a:ext cx="79764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s" sz="1200"/>
              <a:t>We see that v</a:t>
            </a:r>
            <a:r>
              <a:rPr lang="es" sz="1200"/>
              <a:t>ery bad results with the default hyperparameters.</a:t>
            </a:r>
            <a:endParaRPr sz="1200"/>
          </a:p>
          <a:p>
            <a:pPr indent="-304800" lvl="0" marL="457200" rtl="0" algn="l">
              <a:spcBef>
                <a:spcPts val="0"/>
              </a:spcBef>
              <a:spcAft>
                <a:spcPts val="0"/>
              </a:spcAft>
              <a:buSzPts val="1200"/>
              <a:buChar char="●"/>
            </a:pPr>
            <a:r>
              <a:rPr lang="es" sz="1200"/>
              <a:t>The training is very unstable and it is not able to converge to the desired distribution. </a:t>
            </a:r>
            <a:endParaRPr sz="1200"/>
          </a:p>
          <a:p>
            <a:pPr indent="-304800" lvl="0" marL="457200" rtl="0" algn="l">
              <a:spcBef>
                <a:spcPts val="0"/>
              </a:spcBef>
              <a:spcAft>
                <a:spcPts val="0"/>
              </a:spcAft>
              <a:buSzPts val="1200"/>
              <a:buChar char="●"/>
            </a:pPr>
            <a:r>
              <a:rPr lang="es" sz="1200"/>
              <a:t>Thus, we will try to find better parameters in the following slides.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*From now one, we will not show the loss plot since it is not always representative of the quality of the results. Although the loss may apparently stabilize in some cases, we have seen in the notebook how this does not mean that we have reached the desired optimal value. Thus, the generated data may not be similar to the actual data. </a:t>
            </a:r>
            <a:endParaRPr sz="1200">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03" name="Google Shape;203;g22f57664f0c_2_12"/>
          <p:cNvSpPr txBox="1"/>
          <p:nvPr/>
        </p:nvSpPr>
        <p:spPr>
          <a:xfrm>
            <a:off x="885100" y="930500"/>
            <a:ext cx="46365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500"/>
              <a:t>            Discriminative </a:t>
            </a:r>
            <a:r>
              <a:rPr lang="es" sz="500"/>
              <a:t>Loss</a:t>
            </a:r>
            <a:endParaRPr sz="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2e76d99ad3_1_36"/>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2: Pipeline for each distribution</a:t>
            </a:r>
            <a:endParaRPr>
              <a:solidFill>
                <a:schemeClr val="accent5"/>
              </a:solidFill>
            </a:endParaRPr>
          </a:p>
        </p:txBody>
      </p:sp>
      <p:pic>
        <p:nvPicPr>
          <p:cNvPr id="209" name="Google Shape;209;g22e76d99ad3_1_36"/>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10" name="Google Shape;210;g22e76d99ad3_1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211" name="Google Shape;211;g22e76d99ad3_1_36"/>
          <p:cNvPicPr preferRelativeResize="0"/>
          <p:nvPr/>
        </p:nvPicPr>
        <p:blipFill>
          <a:blip r:embed="rId4">
            <a:alphaModFix/>
          </a:blip>
          <a:stretch>
            <a:fillRect/>
          </a:stretch>
        </p:blipFill>
        <p:spPr>
          <a:xfrm>
            <a:off x="311700" y="1116525"/>
            <a:ext cx="8133896" cy="3209699"/>
          </a:xfrm>
          <a:prstGeom prst="rect">
            <a:avLst/>
          </a:prstGeom>
          <a:noFill/>
          <a:ln cap="flat" cmpd="sng" w="9525">
            <a:solidFill>
              <a:schemeClr val="dk2"/>
            </a:solidFill>
            <a:prstDash val="dot"/>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